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sldIdLst>
    <p:sldId id="257" r:id="rId2"/>
    <p:sldId id="258" r:id="rId3"/>
    <p:sldId id="261" r:id="rId4"/>
    <p:sldId id="262" r:id="rId5"/>
    <p:sldId id="267" r:id="rId6"/>
    <p:sldId id="268" r:id="rId7"/>
    <p:sldId id="269" r:id="rId8"/>
    <p:sldId id="270" r:id="rId9"/>
    <p:sldId id="271" r:id="rId10"/>
    <p:sldId id="272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99" r:id="rId34"/>
    <p:sldId id="300" r:id="rId35"/>
    <p:sldId id="301" r:id="rId36"/>
    <p:sldId id="302" r:id="rId37"/>
    <p:sldId id="305" r:id="rId38"/>
    <p:sldId id="306" r:id="rId39"/>
    <p:sldId id="307" r:id="rId40"/>
    <p:sldId id="308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-12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6184C8-AAE1-7143-93A8-4243DE8395B4}" type="datetimeFigureOut">
              <a:rPr lang="en-US" smtClean="0"/>
              <a:t>4/16/15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E6D065-DFE9-EE4C-BA83-453A24BCE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565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F11DA840-536C-AD47-94B5-CBA5505C14AE}" type="slidenum">
              <a:rPr lang="en-US"/>
              <a:pPr/>
              <a:t>1</a:t>
            </a:fld>
            <a:endParaRPr lang="en-US"/>
          </a:p>
        </p:txBody>
      </p:sp>
      <p:sp>
        <p:nvSpPr>
          <p:cNvPr id="542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542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AAEAAB19-6C7D-BF4E-A85B-CDCEBF2B5FD2}" type="slidenum">
              <a:rPr lang="en-US"/>
              <a:pPr/>
              <a:t>2</a:t>
            </a:fld>
            <a:endParaRPr lang="en-US"/>
          </a:p>
        </p:txBody>
      </p:sp>
      <p:sp>
        <p:nvSpPr>
          <p:cNvPr id="2971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2971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4325" indent="-224325">
              <a:defRPr/>
            </a:pPr>
            <a:endParaRPr lang="en-US" dirty="0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C1944B36-D34B-0F4E-B628-9F863E617F14}" type="slidenum">
              <a:rPr lang="en-US"/>
              <a:pPr/>
              <a:t>3</a:t>
            </a:fld>
            <a:endParaRPr lang="en-US"/>
          </a:p>
        </p:txBody>
      </p:sp>
      <p:sp>
        <p:nvSpPr>
          <p:cNvPr id="453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453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D91A9434-5146-7448-897F-BD945F41B382}" type="slidenum">
              <a:rPr lang="en-US"/>
              <a:pPr/>
              <a:t>4</a:t>
            </a:fld>
            <a:endParaRPr lang="en-US"/>
          </a:p>
        </p:txBody>
      </p:sp>
      <p:sp>
        <p:nvSpPr>
          <p:cNvPr id="471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471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6AA592EB-0107-FC48-B8A9-A838B36C5D81}" type="slidenum">
              <a:rPr lang="en-US"/>
              <a:pPr/>
              <a:t>5</a:t>
            </a:fld>
            <a:endParaRPr lang="en-US"/>
          </a:p>
        </p:txBody>
      </p:sp>
      <p:sp>
        <p:nvSpPr>
          <p:cNvPr id="3010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3010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839CD9AA-E2D8-0045-9656-D3EAA7A71399}" type="slidenum">
              <a:rPr lang="en-US"/>
              <a:pPr/>
              <a:t>6</a:t>
            </a:fld>
            <a:endParaRPr lang="en-US"/>
          </a:p>
        </p:txBody>
      </p:sp>
      <p:sp>
        <p:nvSpPr>
          <p:cNvPr id="4393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4393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A leader</a:t>
            </a:r>
            <a:r>
              <a:rPr lang="ja-JP" altLang="en-US">
                <a:ea typeface="ＭＳ Ｐゴシック" charset="-128"/>
                <a:cs typeface="ＭＳ Ｐゴシック" charset="-128"/>
              </a:rPr>
              <a:t>’</a:t>
            </a:r>
            <a:r>
              <a:rPr lang="en-US" altLang="ja-JP">
                <a:ea typeface="ＭＳ Ｐゴシック" charset="-128"/>
                <a:cs typeface="ＭＳ Ｐゴシック" charset="-128"/>
              </a:rPr>
              <a:t>s ability to form a complementary, winning team happens as the leader gets to know individuals and engages their full potential towards the goals of the team.</a:t>
            </a:r>
          </a:p>
          <a:p>
            <a:pPr eaLnBrk="1" hangingPunct="1"/>
            <a:r>
              <a:rPr lang="en-US">
                <a:ea typeface="ＭＳ Ｐゴシック" charset="-128"/>
                <a:cs typeface="ＭＳ Ｐゴシック" charset="-128"/>
              </a:rPr>
              <a:t>This happens in three leadership conversations.</a:t>
            </a:r>
          </a:p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1EBCA2EA-8476-584D-B538-D9DB6D1E6088}" type="slidenum">
              <a:rPr lang="en-US"/>
              <a:pPr/>
              <a:t>7</a:t>
            </a:fld>
            <a:endParaRPr lang="en-US"/>
          </a:p>
        </p:txBody>
      </p:sp>
      <p:sp>
        <p:nvSpPr>
          <p:cNvPr id="471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471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6DDF95F7-B222-DD47-B63E-49E4EAF4B922}" type="slidenum">
              <a:rPr lang="en-US"/>
              <a:pPr/>
              <a:t>8</a:t>
            </a:fld>
            <a:endParaRPr lang="en-US"/>
          </a:p>
        </p:txBody>
      </p:sp>
      <p:sp>
        <p:nvSpPr>
          <p:cNvPr id="1830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830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2201A26B-5CEF-2C4F-BA74-906F03FDD8C5}" type="slidenum">
              <a:rPr lang="en-US"/>
              <a:pPr/>
              <a:t>9</a:t>
            </a:fld>
            <a:endParaRPr lang="en-US"/>
          </a:p>
        </p:txBody>
      </p:sp>
      <p:sp>
        <p:nvSpPr>
          <p:cNvPr id="4335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4335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Have model changed. Has incorrect text under conscience. Need-what needs to be done, talent-what do I do best, conscience-what should I do, passion-what do I care about, voice-your distinctive contribution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76A18060-8E7D-C440-B467-B2CAC8829A67}" type="slidenum">
              <a:rPr lang="en-US"/>
              <a:pPr/>
              <a:t>10</a:t>
            </a:fld>
            <a:endParaRPr lang="en-US"/>
          </a:p>
        </p:txBody>
      </p:sp>
      <p:sp>
        <p:nvSpPr>
          <p:cNvPr id="4398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4398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Have model changed. Has incorrect text under conscience. Need-what needs to be done, talent-what do I do best, conscience-what should I do, passion-what do I care about, voice-your distinctive contribution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819A1126-8FFD-4049-9E25-CAC79A293134}" type="slidenum">
              <a:rPr lang="en-US"/>
              <a:pPr/>
              <a:t>11</a:t>
            </a:fld>
            <a:endParaRPr lang="en-US"/>
          </a:p>
        </p:txBody>
      </p:sp>
      <p:sp>
        <p:nvSpPr>
          <p:cNvPr id="478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478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The point is to find peoples unique talents and distill that into their highest contribution that they are passionate to give.</a:t>
            </a:r>
          </a:p>
          <a:p>
            <a:pPr eaLnBrk="1" hangingPunct="1">
              <a:defRPr/>
            </a:pPr>
            <a:r>
              <a:rPr lang="en-US" smtClean="0">
                <a:cs typeface="+mn-cs"/>
              </a:rPr>
              <a:t>The tools to do this are just like the tools you used for yourself earlier.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38DB2C70-79AA-4F42-8754-6D3722820D89}" type="slidenum">
              <a:rPr lang="en-US"/>
              <a:pPr/>
              <a:t>12</a:t>
            </a:fld>
            <a:endParaRPr lang="en-US"/>
          </a:p>
        </p:txBody>
      </p:sp>
      <p:sp>
        <p:nvSpPr>
          <p:cNvPr id="4343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4343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AEB12A4B-52F6-5A40-820F-301337416948}" type="slidenum">
              <a:rPr lang="en-US"/>
              <a:pPr/>
              <a:t>13</a:t>
            </a:fld>
            <a:endParaRPr lang="en-US"/>
          </a:p>
        </p:txBody>
      </p:sp>
      <p:sp>
        <p:nvSpPr>
          <p:cNvPr id="4347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4347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D75ADC30-2F0F-D746-B4D4-A7331F9DC9AD}" type="slidenum">
              <a:rPr lang="en-US"/>
              <a:pPr/>
              <a:t>14</a:t>
            </a:fld>
            <a:endParaRPr lang="en-US"/>
          </a:p>
        </p:txBody>
      </p:sp>
      <p:sp>
        <p:nvSpPr>
          <p:cNvPr id="4345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4345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B53ACCB7-501A-D846-8444-EB2805785F5F}" type="slidenum">
              <a:rPr lang="en-US"/>
              <a:pPr/>
              <a:t>15</a:t>
            </a:fld>
            <a:endParaRPr lang="en-US"/>
          </a:p>
        </p:txBody>
      </p:sp>
      <p:sp>
        <p:nvSpPr>
          <p:cNvPr id="4349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4349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B857442B-FA1D-014C-BE12-A00B93B1EC8A}" type="slidenum">
              <a:rPr lang="en-US"/>
              <a:pPr/>
              <a:t>16</a:t>
            </a:fld>
            <a:endParaRPr lang="en-US"/>
          </a:p>
        </p:txBody>
      </p:sp>
      <p:sp>
        <p:nvSpPr>
          <p:cNvPr id="4352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4352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F0157118-16A5-2948-8B82-B40D78154ABA}" type="slidenum">
              <a:rPr lang="en-US"/>
              <a:pPr/>
              <a:t>17</a:t>
            </a:fld>
            <a:endParaRPr lang="en-US"/>
          </a:p>
        </p:txBody>
      </p:sp>
      <p:sp>
        <p:nvSpPr>
          <p:cNvPr id="435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4358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EEC180EB-DB36-714D-9C36-F47FF0ED2E52}" type="slidenum">
              <a:rPr lang="en-US"/>
              <a:pPr/>
              <a:t>18</a:t>
            </a:fld>
            <a:endParaRPr lang="en-US"/>
          </a:p>
        </p:txBody>
      </p:sp>
      <p:sp>
        <p:nvSpPr>
          <p:cNvPr id="4356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4356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CE37D9DF-9475-D141-8F2E-20B05B457B1E}" type="slidenum">
              <a:rPr lang="en-US"/>
              <a:pPr/>
              <a:t>19</a:t>
            </a:fld>
            <a:endParaRPr lang="en-US"/>
          </a:p>
        </p:txBody>
      </p:sp>
      <p:sp>
        <p:nvSpPr>
          <p:cNvPr id="4354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4354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Create Graphic from pg 112.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12D8D631-EBE7-FC4B-8929-74C7A5E61C83}" type="slidenum">
              <a:rPr lang="en-US"/>
              <a:pPr/>
              <a:t>20</a:t>
            </a:fld>
            <a:endParaRPr lang="en-US"/>
          </a:p>
        </p:txBody>
      </p:sp>
      <p:sp>
        <p:nvSpPr>
          <p:cNvPr id="4934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4934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Not the right place buddha!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4FF2BAEC-36D8-C04C-AB92-E4286A11E110}" type="slidenum">
              <a:rPr lang="en-US"/>
              <a:pPr/>
              <a:t>21</a:t>
            </a:fld>
            <a:endParaRPr lang="en-US"/>
          </a:p>
        </p:txBody>
      </p:sp>
      <p:sp>
        <p:nvSpPr>
          <p:cNvPr id="3000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3000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Create Graphic from pg 114.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90EC0749-6290-1C42-9E8A-4CF03537D372}" type="slidenum">
              <a:rPr lang="en-US"/>
              <a:pPr/>
              <a:t>22</a:t>
            </a:fld>
            <a:endParaRPr lang="en-US"/>
          </a:p>
        </p:txBody>
      </p:sp>
      <p:sp>
        <p:nvSpPr>
          <p:cNvPr id="4929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4929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Create Graphic from pg 114.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FEECB120-1D68-8948-8B3B-664C17BA5966}" type="slidenum">
              <a:rPr lang="en-US"/>
              <a:pPr/>
              <a:t>23</a:t>
            </a:fld>
            <a:endParaRPr lang="en-US"/>
          </a:p>
        </p:txBody>
      </p:sp>
      <p:sp>
        <p:nvSpPr>
          <p:cNvPr id="1835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83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6BA9E508-F786-1D42-9746-1817AEFE0900}" type="slidenum">
              <a:rPr lang="en-US"/>
              <a:pPr/>
              <a:t>24</a:t>
            </a:fld>
            <a:endParaRPr lang="en-US"/>
          </a:p>
        </p:txBody>
      </p:sp>
      <p:sp>
        <p:nvSpPr>
          <p:cNvPr id="184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845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E8258DE1-5F58-4C4E-996D-8679906E0C08}" type="slidenum">
              <a:rPr lang="en-US"/>
              <a:pPr/>
              <a:t>25</a:t>
            </a:fld>
            <a:endParaRPr lang="en-US"/>
          </a:p>
        </p:txBody>
      </p:sp>
      <p:sp>
        <p:nvSpPr>
          <p:cNvPr id="538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538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B4817726-9D97-F947-B1F6-54C98BEAC0A9}" type="slidenum">
              <a:rPr lang="en-US"/>
              <a:pPr/>
              <a:t>26</a:t>
            </a:fld>
            <a:endParaRPr lang="en-US"/>
          </a:p>
        </p:txBody>
      </p:sp>
      <p:sp>
        <p:nvSpPr>
          <p:cNvPr id="1841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841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4325" indent="-224325">
              <a:defRPr/>
            </a:pPr>
            <a:endParaRPr lang="en-US" dirty="0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03A985EE-6F0E-B845-A8EC-A38E09298EC0}" type="slidenum">
              <a:rPr lang="en-US"/>
              <a:pPr/>
              <a:t>27</a:t>
            </a:fld>
            <a:endParaRPr lang="en-US"/>
          </a:p>
        </p:txBody>
      </p:sp>
      <p:sp>
        <p:nvSpPr>
          <p:cNvPr id="4404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4404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D8A05F70-BC35-294C-A3DF-3684E84995D4}" type="slidenum">
              <a:rPr lang="en-US"/>
              <a:pPr/>
              <a:t>28</a:t>
            </a:fld>
            <a:endParaRPr lang="en-US"/>
          </a:p>
        </p:txBody>
      </p:sp>
      <p:sp>
        <p:nvSpPr>
          <p:cNvPr id="282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282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58ABDAFA-01F2-7E44-89BE-2A6CD1F1710D}" type="slidenum">
              <a:rPr lang="en-US"/>
              <a:pPr/>
              <a:t>29</a:t>
            </a:fld>
            <a:endParaRPr lang="en-US"/>
          </a:p>
        </p:txBody>
      </p:sp>
      <p:sp>
        <p:nvSpPr>
          <p:cNvPr id="543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543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804E9CF3-676D-C341-8197-5188417CE7E5}" type="slidenum">
              <a:rPr lang="en-US"/>
              <a:pPr/>
              <a:t>30</a:t>
            </a:fld>
            <a:endParaRPr lang="en-US"/>
          </a:p>
        </p:txBody>
      </p:sp>
      <p:sp>
        <p:nvSpPr>
          <p:cNvPr id="543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543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CB96623B-24FF-D24E-A25E-B10281B66FC6}" type="slidenum">
              <a:rPr lang="en-US"/>
              <a:pPr/>
              <a:t>31</a:t>
            </a:fld>
            <a:endParaRPr lang="en-US"/>
          </a:p>
        </p:txBody>
      </p:sp>
      <p:sp>
        <p:nvSpPr>
          <p:cNvPr id="453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453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EF42C24D-2078-C44A-8126-0DAA5B9D16BF}" type="slidenum">
              <a:rPr lang="en-US"/>
              <a:pPr/>
              <a:t>32</a:t>
            </a:fld>
            <a:endParaRPr lang="en-US"/>
          </a:p>
        </p:txBody>
      </p:sp>
      <p:sp>
        <p:nvSpPr>
          <p:cNvPr id="4412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4412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F2FADE5B-92BC-7A46-99B8-402785D68316}" type="slidenum">
              <a:rPr lang="en-US"/>
              <a:pPr/>
              <a:t>33</a:t>
            </a:fld>
            <a:endParaRPr lang="en-US"/>
          </a:p>
        </p:txBody>
      </p:sp>
      <p:sp>
        <p:nvSpPr>
          <p:cNvPr id="452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452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C11AD10C-B56B-A944-BEF4-68AD361A6E1F}" type="slidenum">
              <a:rPr lang="en-US"/>
              <a:pPr/>
              <a:t>34</a:t>
            </a:fld>
            <a:endParaRPr lang="en-US"/>
          </a:p>
        </p:txBody>
      </p:sp>
      <p:sp>
        <p:nvSpPr>
          <p:cNvPr id="5432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5432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2C9CB1FB-FC48-E941-B962-8FA9763E9A64}" type="slidenum">
              <a:rPr lang="en-US"/>
              <a:pPr/>
              <a:t>35</a:t>
            </a:fld>
            <a:endParaRPr lang="en-US"/>
          </a:p>
        </p:txBody>
      </p:sp>
      <p:sp>
        <p:nvSpPr>
          <p:cNvPr id="543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5433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C864B598-B61D-3E4D-AB1D-D656D9588307}" type="slidenum">
              <a:rPr lang="en-US"/>
              <a:pPr/>
              <a:t>36</a:t>
            </a:fld>
            <a:endParaRPr lang="en-US"/>
          </a:p>
        </p:txBody>
      </p:sp>
      <p:sp>
        <p:nvSpPr>
          <p:cNvPr id="427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427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5E07A349-ED5E-944D-AA4A-AA8411B5FFED}" type="slidenum">
              <a:rPr lang="en-US"/>
              <a:pPr/>
              <a:t>37</a:t>
            </a:fld>
            <a:endParaRPr lang="en-US"/>
          </a:p>
        </p:txBody>
      </p:sp>
      <p:sp>
        <p:nvSpPr>
          <p:cNvPr id="480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480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Create graphic from page 127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11C5AC67-EC43-D145-8100-FA49165106D7}" type="slidenum">
              <a:rPr lang="en-US"/>
              <a:pPr/>
              <a:t>38</a:t>
            </a:fld>
            <a:endParaRPr lang="en-US"/>
          </a:p>
        </p:txBody>
      </p:sp>
      <p:sp>
        <p:nvSpPr>
          <p:cNvPr id="5547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5547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5EA1CF44-80D3-9A4D-843D-33154FB84F5F}" type="slidenum">
              <a:rPr lang="en-US"/>
              <a:pPr/>
              <a:t>39</a:t>
            </a:fld>
            <a:endParaRPr lang="en-US"/>
          </a:p>
        </p:txBody>
      </p:sp>
      <p:sp>
        <p:nvSpPr>
          <p:cNvPr id="480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480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fld id="{2C15750C-804A-0449-9D4E-890C4D74A7BC}" type="slidenum">
              <a:rPr lang="en-US"/>
              <a:pPr/>
              <a:t>40</a:t>
            </a:fld>
            <a:endParaRPr lang="en-US"/>
          </a:p>
        </p:txBody>
      </p:sp>
      <p:sp>
        <p:nvSpPr>
          <p:cNvPr id="539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539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Put graphic of tool from page 129.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5DAD7-80DA-6049-847D-6E8FFD8F8D5D}" type="datetimeFigureOut">
              <a:rPr lang="en-US" smtClean="0"/>
              <a:t>4/16/15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8DEC0-E433-E347-822A-4B001425B5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5DAD7-80DA-6049-847D-6E8FFD8F8D5D}" type="datetimeFigureOut">
              <a:rPr lang="en-US" smtClean="0"/>
              <a:t>4/16/15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8DEC0-E433-E347-822A-4B001425B5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5DAD7-80DA-6049-847D-6E8FFD8F8D5D}" type="datetimeFigureOut">
              <a:rPr lang="en-US" smtClean="0"/>
              <a:t>4/16/15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8DEC0-E433-E347-822A-4B001425B5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5DAD7-80DA-6049-847D-6E8FFD8F8D5D}" type="datetimeFigureOut">
              <a:rPr lang="en-US" smtClean="0"/>
              <a:t>4/16/15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8DEC0-E433-E347-822A-4B001425B5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5DAD7-80DA-6049-847D-6E8FFD8F8D5D}" type="datetimeFigureOut">
              <a:rPr lang="en-US" smtClean="0"/>
              <a:t>4/16/15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8DEC0-E433-E347-822A-4B001425B5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5DAD7-80DA-6049-847D-6E8FFD8F8D5D}" type="datetimeFigureOut">
              <a:rPr lang="en-US" smtClean="0"/>
              <a:t>4/16/15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8DEC0-E433-E347-822A-4B001425B5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5DAD7-80DA-6049-847D-6E8FFD8F8D5D}" type="datetimeFigureOut">
              <a:rPr lang="en-US" smtClean="0"/>
              <a:t>4/16/15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8DEC0-E433-E347-822A-4B001425B5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5DAD7-80DA-6049-847D-6E8FFD8F8D5D}" type="datetimeFigureOut">
              <a:rPr lang="en-US" smtClean="0"/>
              <a:t>4/16/15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8DEC0-E433-E347-822A-4B001425B5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5DAD7-80DA-6049-847D-6E8FFD8F8D5D}" type="datetimeFigureOut">
              <a:rPr lang="en-US" smtClean="0"/>
              <a:t>4/16/15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8DEC0-E433-E347-822A-4B001425B5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5DAD7-80DA-6049-847D-6E8FFD8F8D5D}" type="datetimeFigureOut">
              <a:rPr lang="en-US" smtClean="0"/>
              <a:t>4/16/15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8DEC0-E433-E347-822A-4B001425B5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5DAD7-80DA-6049-847D-6E8FFD8F8D5D}" type="datetimeFigureOut">
              <a:rPr lang="en-US" smtClean="0"/>
              <a:t>4/16/15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8DEC0-E433-E347-822A-4B001425B5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2863"/>
            <a:ext cx="87630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3716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5DAD7-80DA-6049-847D-6E8FFD8F8D5D}" type="datetimeFigureOut">
              <a:rPr lang="en-US" smtClean="0"/>
              <a:t>4/16/15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8DEC0-E433-E347-822A-4B001425B56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6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7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8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9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0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1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745" name="Picture 5" descr="Unleash_PPT_Divider_[r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635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1588" eaLnBrk="1" hangingPunct="1"/>
            <a:r>
              <a:rPr lang="en-US">
                <a:cs typeface="ＭＳ Ｐゴシック" charset="-128"/>
              </a:rPr>
              <a:t>Imperative 4: Unleash Talent</a:t>
            </a:r>
          </a:p>
        </p:txBody>
      </p:sp>
      <p:pic>
        <p:nvPicPr>
          <p:cNvPr id="417794" name="Picture 17" descr="UnleashTalen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33575" y="1143000"/>
            <a:ext cx="5243513" cy="496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644" name="Text Box 20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2970645" name="Text Box 21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100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229600" cy="4876800"/>
          </a:xfrm>
        </p:spPr>
        <p:txBody>
          <a:bodyPr/>
          <a:lstStyle/>
          <a:p>
            <a:pPr marL="0" indent="4763" eaLnBrk="1" hangingPunct="1"/>
            <a:r>
              <a:rPr lang="en-US" b="1">
                <a:cs typeface="ＭＳ Ｐゴシック" charset="-128"/>
              </a:rPr>
              <a:t>Mediocre Leader: </a:t>
            </a:r>
            <a:r>
              <a:rPr lang="en-US">
                <a:cs typeface="ＭＳ Ｐゴシック" charset="-128"/>
              </a:rPr>
              <a:t>I need to constantly motivate and manage my people to get results.</a:t>
            </a:r>
          </a:p>
          <a:p>
            <a:pPr marL="0" indent="4763" eaLnBrk="1" hangingPunct="1"/>
            <a:r>
              <a:rPr lang="en-US" b="1">
                <a:cs typeface="ＭＳ Ｐゴシック" charset="-128"/>
              </a:rPr>
              <a:t>Great Leader: </a:t>
            </a:r>
            <a:r>
              <a:rPr lang="en-US">
                <a:cs typeface="ＭＳ Ｐゴシック" charset="-128"/>
              </a:rPr>
              <a:t>My job is to release the talent and passion of our team toward our highest priorities.</a:t>
            </a:r>
          </a:p>
          <a:p>
            <a:pPr marL="0" indent="4763" eaLnBrk="1" hangingPunct="1"/>
            <a:endParaRPr lang="en-US">
              <a:cs typeface="ＭＳ Ｐゴシック" charset="-128"/>
            </a:endParaRPr>
          </a:p>
        </p:txBody>
      </p:sp>
      <p:sp>
        <p:nvSpPr>
          <p:cNvPr id="45230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 eaLnBrk="1" hangingPunct="1"/>
            <a:r>
              <a:rPr lang="en-US">
                <a:cs typeface="ＭＳ Ｐゴシック" charset="-128"/>
              </a:rPr>
              <a:t>Unleash Talent: Mind-Set</a:t>
            </a:r>
          </a:p>
        </p:txBody>
      </p:sp>
      <p:sp>
        <p:nvSpPr>
          <p:cNvPr id="4523017" name="Text Box 9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4523018" name="Text Box 10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101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2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2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230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93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>
                <a:cs typeface="ＭＳ Ｐゴシック" charset="-128"/>
              </a:rPr>
              <a:t>Unleash Talent: Skill-Set, Tool-Set,</a:t>
            </a:r>
            <a:br>
              <a:rPr lang="en-US">
                <a:cs typeface="ＭＳ Ｐゴシック" charset="-128"/>
              </a:rPr>
            </a:br>
            <a:r>
              <a:rPr lang="en-US">
                <a:cs typeface="ＭＳ Ｐゴシック" charset="-128"/>
              </a:rPr>
              <a:t>and Deliverables</a:t>
            </a:r>
          </a:p>
        </p:txBody>
      </p:sp>
      <p:sp>
        <p:nvSpPr>
          <p:cNvPr id="470938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3886200" cy="4876800"/>
          </a:xfrm>
        </p:spPr>
        <p:txBody>
          <a:bodyPr/>
          <a:lstStyle/>
          <a:p>
            <a:pPr marL="0" indent="4763" eaLnBrk="1" hangingPunct="1">
              <a:lnSpc>
                <a:spcPct val="80000"/>
              </a:lnSpc>
            </a:pPr>
            <a:r>
              <a:rPr lang="en-US" sz="2000" b="1" i="1">
                <a:cs typeface="ＭＳ Ｐゴシック" charset="-128"/>
              </a:rPr>
              <a:t>Skill-Set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Three leadership conversations: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/>
              <a:t>Voice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/>
              <a:t>Performance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/>
              <a:t>Clear the Path</a:t>
            </a:r>
          </a:p>
          <a:p>
            <a:pPr lvl="1" eaLnBrk="1" hangingPunct="1"/>
            <a:endParaRPr lang="en-US"/>
          </a:p>
          <a:p>
            <a:pPr marL="0" indent="4763" eaLnBrk="1" hangingPunct="1"/>
            <a:endParaRPr lang="en-US">
              <a:cs typeface="ＭＳ Ｐゴシック" charset="-128"/>
            </a:endParaRPr>
          </a:p>
        </p:txBody>
      </p:sp>
      <p:sp>
        <p:nvSpPr>
          <p:cNvPr id="4709384" name="Rectangle 8"/>
          <p:cNvSpPr>
            <a:spLocks noChangeArrowheads="1"/>
          </p:cNvSpPr>
          <p:nvPr/>
        </p:nvSpPr>
        <p:spPr bwMode="auto">
          <a:xfrm>
            <a:off x="4572000" y="1371600"/>
            <a:ext cx="38862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</a:bodyPr>
          <a:lstStyle/>
          <a:p>
            <a:pPr indent="4763" algn="l">
              <a:lnSpc>
                <a:spcPct val="80000"/>
              </a:lnSpc>
              <a:buClr>
                <a:schemeClr val="bg1"/>
              </a:buClr>
              <a:buSzPct val="25000"/>
              <a:buFont typeface="Arial" charset="0"/>
              <a:buChar char="‪"/>
            </a:pPr>
            <a:r>
              <a:rPr lang="en-US" sz="2000" b="1" i="1"/>
              <a:t>Tool-Set</a:t>
            </a:r>
          </a:p>
          <a:p>
            <a:pPr marL="801688" lvl="1" indent="-339725" algn="l">
              <a:lnSpc>
                <a:spcPct val="80000"/>
              </a:lnSpc>
              <a:buClr>
                <a:srgbClr val="3A6E8F"/>
              </a:buClr>
              <a:buFont typeface="Wingdings" charset="2"/>
              <a:buChar char="§"/>
            </a:pPr>
            <a:r>
              <a:rPr lang="ja-JP" altLang="en-US" sz="2000">
                <a:solidFill>
                  <a:srgbClr val="3A6E8F"/>
                </a:solidFill>
              </a:rPr>
              <a:t>“</a:t>
            </a:r>
            <a:r>
              <a:rPr lang="en-US" altLang="ja-JP" sz="2000">
                <a:solidFill>
                  <a:srgbClr val="3A6E8F"/>
                </a:solidFill>
              </a:rPr>
              <a:t>Voice</a:t>
            </a:r>
            <a:r>
              <a:rPr lang="ja-JP" altLang="en-US" sz="2000">
                <a:solidFill>
                  <a:srgbClr val="3A6E8F"/>
                </a:solidFill>
              </a:rPr>
              <a:t>”</a:t>
            </a:r>
            <a:r>
              <a:rPr lang="en-US" altLang="ja-JP" sz="2000">
                <a:solidFill>
                  <a:srgbClr val="3A6E8F"/>
                </a:solidFill>
              </a:rPr>
              <a:t> Conversation Planner</a:t>
            </a:r>
          </a:p>
          <a:p>
            <a:pPr marL="801688" lvl="1" indent="-339725" algn="l">
              <a:lnSpc>
                <a:spcPct val="80000"/>
              </a:lnSpc>
              <a:buClr>
                <a:srgbClr val="3A6E8F"/>
              </a:buClr>
              <a:buFont typeface="Wingdings" charset="2"/>
              <a:buChar char="§"/>
            </a:pPr>
            <a:r>
              <a:rPr lang="en-US" sz="2000">
                <a:solidFill>
                  <a:srgbClr val="3A6E8F"/>
                </a:solidFill>
              </a:rPr>
              <a:t>Win-Win Performance Agreement</a:t>
            </a:r>
          </a:p>
          <a:p>
            <a:pPr marL="801688" lvl="1" indent="-339725" algn="l">
              <a:lnSpc>
                <a:spcPct val="80000"/>
              </a:lnSpc>
              <a:buClr>
                <a:srgbClr val="3A6E8F"/>
              </a:buClr>
              <a:buFont typeface="Wingdings" charset="2"/>
              <a:buChar char="§"/>
            </a:pPr>
            <a:r>
              <a:rPr lang="ja-JP" altLang="en-US" sz="2000">
                <a:solidFill>
                  <a:srgbClr val="3A6E8F"/>
                </a:solidFill>
              </a:rPr>
              <a:t>“</a:t>
            </a:r>
            <a:r>
              <a:rPr lang="en-US" altLang="ja-JP" sz="2000">
                <a:solidFill>
                  <a:srgbClr val="3A6E8F"/>
                </a:solidFill>
              </a:rPr>
              <a:t>Performance</a:t>
            </a:r>
            <a:r>
              <a:rPr lang="ja-JP" altLang="en-US" sz="2000">
                <a:solidFill>
                  <a:srgbClr val="3A6E8F"/>
                </a:solidFill>
              </a:rPr>
              <a:t>”</a:t>
            </a:r>
            <a:r>
              <a:rPr lang="en-US" altLang="ja-JP" sz="2000">
                <a:solidFill>
                  <a:srgbClr val="3A6E8F"/>
                </a:solidFill>
              </a:rPr>
              <a:t> Conversation Planner</a:t>
            </a:r>
          </a:p>
          <a:p>
            <a:pPr marL="801688" lvl="1" indent="-339725" algn="l">
              <a:lnSpc>
                <a:spcPct val="80000"/>
              </a:lnSpc>
              <a:buClr>
                <a:srgbClr val="3A6E8F"/>
              </a:buClr>
              <a:buFont typeface="Wingdings" charset="2"/>
              <a:buChar char="§"/>
            </a:pPr>
            <a:r>
              <a:rPr lang="ja-JP" altLang="en-US" sz="2000">
                <a:solidFill>
                  <a:srgbClr val="3A6E8F"/>
                </a:solidFill>
              </a:rPr>
              <a:t>“</a:t>
            </a:r>
            <a:r>
              <a:rPr lang="en-US" altLang="ja-JP" sz="2000">
                <a:solidFill>
                  <a:srgbClr val="3A6E8F"/>
                </a:solidFill>
              </a:rPr>
              <a:t>Clear the Path</a:t>
            </a:r>
            <a:r>
              <a:rPr lang="ja-JP" altLang="en-US" sz="2000">
                <a:solidFill>
                  <a:srgbClr val="3A6E8F"/>
                </a:solidFill>
              </a:rPr>
              <a:t>”</a:t>
            </a:r>
            <a:r>
              <a:rPr lang="en-US" altLang="ja-JP" sz="2000">
                <a:solidFill>
                  <a:srgbClr val="3A6E8F"/>
                </a:solidFill>
              </a:rPr>
              <a:t> Conversation Planner</a:t>
            </a:r>
          </a:p>
          <a:p>
            <a:pPr indent="4763" algn="l">
              <a:lnSpc>
                <a:spcPct val="80000"/>
              </a:lnSpc>
              <a:buClr>
                <a:schemeClr val="bg1"/>
              </a:buClr>
              <a:buSzPct val="25000"/>
              <a:buFont typeface="Arial" charset="0"/>
              <a:buChar char="‪"/>
            </a:pPr>
            <a:r>
              <a:rPr lang="en-US" sz="2000" b="1" i="1"/>
              <a:t>Deliverables</a:t>
            </a:r>
          </a:p>
          <a:p>
            <a:pPr marL="801688" lvl="1" indent="-339725" algn="l">
              <a:lnSpc>
                <a:spcPct val="80000"/>
              </a:lnSpc>
              <a:buClr>
                <a:srgbClr val="3A6E8F"/>
              </a:buClr>
              <a:buFont typeface="Wingdings" charset="2"/>
              <a:buChar char="§"/>
            </a:pPr>
            <a:r>
              <a:rPr lang="en-US" sz="2000">
                <a:solidFill>
                  <a:srgbClr val="3A6E8F"/>
                </a:solidFill>
              </a:rPr>
              <a:t>Contribution statement</a:t>
            </a:r>
          </a:p>
          <a:p>
            <a:pPr marL="801688" lvl="1" indent="-339725" algn="l">
              <a:lnSpc>
                <a:spcPct val="80000"/>
              </a:lnSpc>
              <a:buClr>
                <a:srgbClr val="3A6E8F"/>
              </a:buClr>
              <a:buFont typeface="Wingdings" charset="2"/>
              <a:buChar char="§"/>
            </a:pPr>
            <a:r>
              <a:rPr lang="en-US" sz="2000">
                <a:solidFill>
                  <a:srgbClr val="3A6E8F"/>
                </a:solidFill>
              </a:rPr>
              <a:t>Draft of Win-Win Performance Agreement</a:t>
            </a:r>
          </a:p>
          <a:p>
            <a:pPr indent="4763" algn="l">
              <a:buClr>
                <a:schemeClr val="bg1"/>
              </a:buClr>
              <a:buSzPct val="25000"/>
              <a:buFont typeface="Arial" charset="0"/>
              <a:buNone/>
            </a:pPr>
            <a:endParaRPr lang="en-US" sz="2000"/>
          </a:p>
        </p:txBody>
      </p:sp>
      <p:sp>
        <p:nvSpPr>
          <p:cNvPr id="4709385" name="Text Box 9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4709386" name="Text Box 10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101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9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09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93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093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93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093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93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093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93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093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9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09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93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093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93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093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93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093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93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093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93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093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93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093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93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093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0938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9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590800"/>
            <a:ext cx="9142413" cy="2362200"/>
          </a:xfrm>
        </p:spPr>
        <p:txBody>
          <a:bodyPr/>
          <a:lstStyle/>
          <a:p>
            <a:pPr marL="0" indent="4763" eaLnBrk="1" hangingPunct="1"/>
            <a:r>
              <a:rPr lang="ja-JP" altLang="en-US">
                <a:cs typeface="ＭＳ Ｐゴシック" charset="-128"/>
              </a:rPr>
              <a:t>“</a:t>
            </a:r>
            <a:r>
              <a:rPr lang="en-US" altLang="ja-JP">
                <a:cs typeface="ＭＳ Ｐゴシック" charset="-128"/>
              </a:rPr>
              <a:t>Leadership is communicating to people their </a:t>
            </a:r>
            <a:br>
              <a:rPr lang="en-US" altLang="ja-JP">
                <a:cs typeface="ＭＳ Ｐゴシック" charset="-128"/>
              </a:rPr>
            </a:br>
            <a:r>
              <a:rPr lang="en-US" altLang="ja-JP">
                <a:cs typeface="ＭＳ Ｐゴシック" charset="-128"/>
              </a:rPr>
              <a:t>worth and potential so clearly that they come </a:t>
            </a:r>
            <a:br>
              <a:rPr lang="en-US" altLang="ja-JP">
                <a:cs typeface="ＭＳ Ｐゴシック" charset="-128"/>
              </a:rPr>
            </a:br>
            <a:r>
              <a:rPr lang="en-US" altLang="ja-JP">
                <a:cs typeface="ＭＳ Ｐゴシック" charset="-128"/>
              </a:rPr>
              <a:t>to see it in themselves.</a:t>
            </a:r>
            <a:r>
              <a:rPr lang="ja-JP" altLang="en-US">
                <a:cs typeface="ＭＳ Ｐゴシック" charset="-128"/>
              </a:rPr>
              <a:t>”</a:t>
            </a:r>
            <a:endParaRPr lang="en-US" altLang="ja-JP">
              <a:cs typeface="ＭＳ Ｐゴシック" charset="-128"/>
            </a:endParaRPr>
          </a:p>
          <a:p>
            <a:pPr marL="0" indent="4763" eaLnBrk="1" hangingPunct="1"/>
            <a:r>
              <a:rPr lang="en-US">
                <a:ea typeface="Arial" charset="0"/>
                <a:cs typeface="Arial" charset="0"/>
              </a:rPr>
              <a:t>—</a:t>
            </a:r>
            <a:r>
              <a:rPr lang="en-US">
                <a:cs typeface="ＭＳ Ｐゴシック" charset="-128"/>
              </a:rPr>
              <a:t>Stephen R. Covey</a:t>
            </a:r>
          </a:p>
        </p:txBody>
      </p:sp>
      <p:sp>
        <p:nvSpPr>
          <p:cNvPr id="300954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 eaLnBrk="1" hangingPunct="1"/>
            <a:r>
              <a:rPr lang="en-US">
                <a:cs typeface="ＭＳ Ｐゴシック" charset="-128"/>
              </a:rPr>
              <a:t>The Power of Conversation</a:t>
            </a:r>
          </a:p>
        </p:txBody>
      </p:sp>
      <p:sp>
        <p:nvSpPr>
          <p:cNvPr id="3009548" name="Text Box 12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3009549" name="Text Box 13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99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 eaLnBrk="1" hangingPunct="1"/>
            <a:r>
              <a:rPr lang="en-US">
                <a:cs typeface="ＭＳ Ｐゴシック" charset="-128"/>
              </a:rPr>
              <a:t>Three Leadership Conversations</a:t>
            </a:r>
          </a:p>
        </p:txBody>
      </p:sp>
      <p:pic>
        <p:nvPicPr>
          <p:cNvPr id="434178" name="Picture 9" descr="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990600"/>
            <a:ext cx="7315200" cy="510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92974" name="Text Box 14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4392975" name="Text Box 15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102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34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>
                <a:cs typeface="ＭＳ Ｐゴシック" charset="-128"/>
              </a:rPr>
              <a:t>Leadership Conversation Reminders</a:t>
            </a:r>
          </a:p>
        </p:txBody>
      </p:sp>
      <p:sp>
        <p:nvSpPr>
          <p:cNvPr id="4713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229600" cy="4800600"/>
          </a:xfrm>
        </p:spPr>
        <p:txBody>
          <a:bodyPr/>
          <a:lstStyle/>
          <a:p>
            <a:pPr lvl="1" eaLnBrk="1" hangingPunct="1"/>
            <a:r>
              <a:rPr lang="en-US"/>
              <a:t>Every time you open your mouth, you create culture.</a:t>
            </a:r>
          </a:p>
          <a:p>
            <a:pPr lvl="1" eaLnBrk="1" hangingPunct="1"/>
            <a:r>
              <a:rPr lang="en-US"/>
              <a:t>These are the 80/20 conversations.</a:t>
            </a:r>
          </a:p>
          <a:p>
            <a:pPr lvl="1" eaLnBrk="1" hangingPunct="1"/>
            <a:r>
              <a:rPr lang="en-US"/>
              <a:t>They can be formal or informal, short or long.</a:t>
            </a:r>
          </a:p>
          <a:p>
            <a:pPr lvl="1" eaLnBrk="1" hangingPunct="1"/>
            <a:r>
              <a:rPr lang="en-US"/>
              <a:t>You are having them already, whether consciously or not.</a:t>
            </a:r>
          </a:p>
          <a:p>
            <a:pPr lvl="1" eaLnBrk="1" hangingPunct="1"/>
            <a:r>
              <a:rPr lang="en-US"/>
              <a:t>Look constantly for opportunities to turn a normal conversation into a leadership conversation.</a:t>
            </a:r>
          </a:p>
        </p:txBody>
      </p:sp>
      <p:sp>
        <p:nvSpPr>
          <p:cNvPr id="4713478" name="Text Box 6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4713479" name="Text Box 7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103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9900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>
                <a:cs typeface="ＭＳ Ｐゴシック" charset="-128"/>
              </a:rPr>
              <a:t>Conversation 1: Voice </a:t>
            </a:r>
          </a:p>
        </p:txBody>
      </p:sp>
      <p:pic>
        <p:nvPicPr>
          <p:cNvPr id="438274" name="Picture 19" descr="voic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1060450"/>
            <a:ext cx="6362700" cy="509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29910" name="Text Box 22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1829911" name="Text Box 23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104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459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cs typeface="ＭＳ Ｐゴシック" charset="-128"/>
              </a:rPr>
              <a:t>Light the Fire</a:t>
            </a:r>
          </a:p>
        </p:txBody>
      </p:sp>
      <p:sp>
        <p:nvSpPr>
          <p:cNvPr id="4334598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4763" eaLnBrk="1" hangingPunct="1"/>
            <a:r>
              <a:rPr lang="en-US">
                <a:cs typeface="ＭＳ Ｐゴシック" charset="-128"/>
              </a:rPr>
              <a:t>To ignite the talent and passion of others, you must be fully engaged yourself.</a:t>
            </a:r>
          </a:p>
        </p:txBody>
      </p:sp>
      <p:pic>
        <p:nvPicPr>
          <p:cNvPr id="440323" name="Picture 9" descr="matches[r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2493963"/>
            <a:ext cx="7286625" cy="359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34604" name="Text Box 12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4334605" name="Text Box 13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105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7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 eaLnBrk="1" hangingPunct="1"/>
            <a:r>
              <a:rPr lang="en-US">
                <a:cs typeface="ＭＳ Ｐゴシック" charset="-128"/>
              </a:rPr>
              <a:t>Finding Your Voice</a:t>
            </a:r>
          </a:p>
        </p:txBody>
      </p:sp>
      <p:pic>
        <p:nvPicPr>
          <p:cNvPr id="442370" name="Picture 10" descr="Voice Model Editab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9138" y="990600"/>
            <a:ext cx="5145087" cy="514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97069" name="Text Box 13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4397070" name="Text Box 14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106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9013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>
                <a:cs typeface="ＭＳ Ｐゴシック" charset="-128"/>
              </a:rPr>
              <a:t>The Tangible Output: </a:t>
            </a:r>
            <a:br>
              <a:rPr lang="en-US">
                <a:cs typeface="ＭＳ Ｐゴシック" charset="-128"/>
              </a:rPr>
            </a:br>
            <a:r>
              <a:rPr lang="en-US">
                <a:cs typeface="ＭＳ Ｐゴシック" charset="-128"/>
              </a:rPr>
              <a:t>A Contribution Statement </a:t>
            </a:r>
          </a:p>
        </p:txBody>
      </p:sp>
      <p:pic>
        <p:nvPicPr>
          <p:cNvPr id="450562" name="Picture 8" descr="Voice Model Editab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300" y="1054100"/>
            <a:ext cx="4953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5365750" y="2841625"/>
            <a:ext cx="3536950" cy="946150"/>
            <a:chOff x="3380" y="1790"/>
            <a:chExt cx="2228" cy="596"/>
          </a:xfrm>
        </p:grpSpPr>
        <p:sp>
          <p:nvSpPr>
            <p:cNvPr id="4779010" name="Text Box 2"/>
            <p:cNvSpPr txBox="1">
              <a:spLocks noChangeArrowheads="1"/>
            </p:cNvSpPr>
            <p:nvPr/>
          </p:nvSpPr>
          <p:spPr bwMode="auto">
            <a:xfrm>
              <a:off x="3984" y="1790"/>
              <a:ext cx="1624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  <a:buFontTx/>
                <a:buNone/>
              </a:pPr>
              <a:r>
                <a:rPr lang="en-US" sz="2800" b="1">
                  <a:solidFill>
                    <a:srgbClr val="5D87A1"/>
                  </a:solidFill>
                </a:rPr>
                <a:t>Contribution </a:t>
              </a:r>
              <a:br>
                <a:rPr lang="en-US" sz="2800" b="1">
                  <a:solidFill>
                    <a:srgbClr val="5D87A1"/>
                  </a:solidFill>
                </a:rPr>
              </a:br>
              <a:r>
                <a:rPr lang="en-US" sz="2800" b="1">
                  <a:solidFill>
                    <a:srgbClr val="5D87A1"/>
                  </a:solidFill>
                </a:rPr>
                <a:t>Statement</a:t>
              </a:r>
            </a:p>
          </p:txBody>
        </p:sp>
        <p:sp>
          <p:nvSpPr>
            <p:cNvPr id="4779021" name="AutoShape 13"/>
            <p:cNvSpPr>
              <a:spLocks noChangeArrowheads="1"/>
            </p:cNvSpPr>
            <p:nvPr/>
          </p:nvSpPr>
          <p:spPr bwMode="auto">
            <a:xfrm>
              <a:off x="3380" y="1968"/>
              <a:ext cx="672" cy="288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rgbClr val="B1520B"/>
            </a:solidFill>
            <a:ln w="38100">
              <a:solidFill>
                <a:srgbClr val="5D87A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779025" name="Text Box 17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2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 eaLnBrk="1" hangingPunct="1"/>
            <a:r>
              <a:rPr lang="en-US">
                <a:cs typeface="ＭＳ Ｐゴシック" charset="-128"/>
              </a:rPr>
              <a:t>Contribution Statement</a:t>
            </a:r>
          </a:p>
        </p:txBody>
      </p:sp>
      <p:sp>
        <p:nvSpPr>
          <p:cNvPr id="4342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382000" cy="4525963"/>
          </a:xfrm>
        </p:spPr>
        <p:txBody>
          <a:bodyPr/>
          <a:lstStyle/>
          <a:p>
            <a:pPr marL="0" indent="4763" eaLnBrk="1" hangingPunct="1"/>
            <a:r>
              <a:rPr lang="en-US">
                <a:cs typeface="ＭＳ Ｐゴシック" charset="-128"/>
              </a:rPr>
              <a:t>A </a:t>
            </a:r>
            <a:r>
              <a:rPr lang="en-US" b="1">
                <a:cs typeface="ＭＳ Ｐゴシック" charset="-128"/>
              </a:rPr>
              <a:t>contribution statement</a:t>
            </a:r>
            <a:r>
              <a:rPr lang="en-US">
                <a:cs typeface="ＭＳ Ｐゴシック" charset="-128"/>
              </a:rPr>
              <a:t> describes the significant contribution you want to make in your current role at work.</a:t>
            </a:r>
          </a:p>
        </p:txBody>
      </p:sp>
      <p:sp>
        <p:nvSpPr>
          <p:cNvPr id="4342790" name="Text Box 6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4342791" name="Text Box 7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111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 eaLnBrk="1" hangingPunct="1"/>
            <a:r>
              <a:rPr lang="en-US">
                <a:cs typeface="ＭＳ Ｐゴシック" charset="-128"/>
              </a:rPr>
              <a:t>Contribution Statement Example</a:t>
            </a:r>
          </a:p>
        </p:txBody>
      </p:sp>
      <p:sp>
        <p:nvSpPr>
          <p:cNvPr id="4346883" name="AutoShape 3"/>
          <p:cNvSpPr>
            <a:spLocks noChangeArrowheads="1"/>
          </p:cNvSpPr>
          <p:nvPr/>
        </p:nvSpPr>
        <p:spPr bwMode="auto">
          <a:xfrm>
            <a:off x="914400" y="1295400"/>
            <a:ext cx="7315200" cy="4648200"/>
          </a:xfrm>
          <a:prstGeom prst="roundRect">
            <a:avLst>
              <a:gd name="adj" fmla="val 16667"/>
            </a:avLst>
          </a:prstGeom>
          <a:solidFill>
            <a:srgbClr val="C8D6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anchor="ctr">
            <a:prstTxWarp prst="textNoShape">
              <a:avLst/>
            </a:prstTxWarp>
          </a:bodyPr>
          <a:lstStyle/>
          <a:p>
            <a:pPr algn="l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800" b="1"/>
              <a:t>Branch Manager, Men</a:t>
            </a:r>
            <a:r>
              <a:rPr lang="ja-JP" altLang="en-US" sz="2800" b="1"/>
              <a:t>’</a:t>
            </a:r>
            <a:r>
              <a:rPr lang="en-US" altLang="ja-JP" sz="2800" b="1"/>
              <a:t>s Clothing Store</a:t>
            </a:r>
          </a:p>
          <a:p>
            <a:pPr algn="l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800"/>
              <a:t>As our Des Moines branch focuses on </a:t>
            </a:r>
          </a:p>
          <a:p>
            <a:pPr algn="l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800"/>
              <a:t>returning customer service to its former </a:t>
            </a:r>
          </a:p>
          <a:p>
            <a:pPr algn="l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800"/>
              <a:t>levels of excellence, I will personally </a:t>
            </a:r>
          </a:p>
          <a:p>
            <a:pPr algn="l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800"/>
              <a:t>commit not only to treat each customer</a:t>
            </a:r>
          </a:p>
          <a:p>
            <a:pPr algn="l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800"/>
              <a:t>as royalty, but also to treat each team</a:t>
            </a:r>
          </a:p>
          <a:p>
            <a:pPr algn="l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800"/>
              <a:t>member with the same attitude in order</a:t>
            </a:r>
          </a:p>
          <a:p>
            <a:pPr algn="l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800"/>
              <a:t>to grow an ethic of customer service in</a:t>
            </a:r>
          </a:p>
          <a:p>
            <a:pPr algn="l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800"/>
              <a:t>our store.</a:t>
            </a:r>
          </a:p>
        </p:txBody>
      </p:sp>
      <p:sp>
        <p:nvSpPr>
          <p:cNvPr id="4346887" name="Text Box 7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4346888" name="Text Box 8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112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46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688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4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 eaLnBrk="1" hangingPunct="1"/>
            <a:r>
              <a:rPr lang="en-US">
                <a:cs typeface="ＭＳ Ｐゴシック" charset="-128"/>
              </a:rPr>
              <a:t>Contribution Statement Example</a:t>
            </a:r>
          </a:p>
        </p:txBody>
      </p:sp>
      <p:sp>
        <p:nvSpPr>
          <p:cNvPr id="4344835" name="AutoShape 3"/>
          <p:cNvSpPr>
            <a:spLocks noChangeArrowheads="1"/>
          </p:cNvSpPr>
          <p:nvPr/>
        </p:nvSpPr>
        <p:spPr bwMode="auto">
          <a:xfrm>
            <a:off x="381000" y="2362200"/>
            <a:ext cx="8382000" cy="2438400"/>
          </a:xfrm>
          <a:prstGeom prst="roundRect">
            <a:avLst>
              <a:gd name="adj" fmla="val 16667"/>
            </a:avLst>
          </a:prstGeom>
          <a:solidFill>
            <a:srgbClr val="C8D6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anchor="ctr">
            <a:prstTxWarp prst="textNoShape">
              <a:avLst/>
            </a:prstTxWarp>
          </a:bodyPr>
          <a:lstStyle/>
          <a:p>
            <a:pPr algn="l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800" b="1"/>
              <a:t>Philip Yeo, Chairman of Singapore</a:t>
            </a:r>
            <a:r>
              <a:rPr lang="ja-JP" altLang="en-US" sz="2800" b="1"/>
              <a:t>’</a:t>
            </a:r>
            <a:r>
              <a:rPr lang="en-US" altLang="ja-JP" sz="2800" b="1"/>
              <a:t>s Economic Development Board </a:t>
            </a:r>
            <a:br>
              <a:rPr lang="en-US" altLang="ja-JP" sz="2800" b="1"/>
            </a:br>
            <a:r>
              <a:rPr lang="en-US" altLang="ja-JP" sz="2800"/>
              <a:t>To provide our youth and future generations with meaningful jobs, a high standard of living, and a quality of life second to none.</a:t>
            </a:r>
            <a:endParaRPr lang="en-US" sz="2800"/>
          </a:p>
        </p:txBody>
      </p:sp>
      <p:sp>
        <p:nvSpPr>
          <p:cNvPr id="4344840" name="Text Box 8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4344841" name="Text Box 9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112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44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48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8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 eaLnBrk="1" hangingPunct="1"/>
            <a:r>
              <a:rPr lang="en-US">
                <a:cs typeface="ＭＳ Ｐゴシック" charset="-128"/>
              </a:rPr>
              <a:t>Contribution Statement Example</a:t>
            </a:r>
          </a:p>
        </p:txBody>
      </p:sp>
      <p:sp>
        <p:nvSpPr>
          <p:cNvPr id="4348931" name="AutoShape 3"/>
          <p:cNvSpPr>
            <a:spLocks noChangeArrowheads="1"/>
          </p:cNvSpPr>
          <p:nvPr/>
        </p:nvSpPr>
        <p:spPr bwMode="auto">
          <a:xfrm>
            <a:off x="638175" y="1143000"/>
            <a:ext cx="7848600" cy="4876800"/>
          </a:xfrm>
          <a:prstGeom prst="roundRect">
            <a:avLst>
              <a:gd name="adj" fmla="val 16667"/>
            </a:avLst>
          </a:prstGeom>
          <a:solidFill>
            <a:srgbClr val="C8D6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anchor="ctr">
            <a:prstTxWarp prst="textNoShape">
              <a:avLst/>
            </a:prstTxWarp>
          </a:bodyPr>
          <a:lstStyle/>
          <a:p>
            <a:pPr algn="l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800" b="1"/>
              <a:t>Benjamin Zander, Conductor, Boston Philharmonic Orchestra</a:t>
            </a:r>
            <a:br>
              <a:rPr lang="en-US" sz="2800" b="1"/>
            </a:br>
            <a:r>
              <a:rPr lang="en-US" sz="2800"/>
              <a:t>To share the most powerful language ever devised by human beings…that stirs one</a:t>
            </a:r>
            <a:r>
              <a:rPr lang="ja-JP" altLang="en-US" sz="2800"/>
              <a:t>’</a:t>
            </a:r>
            <a:r>
              <a:rPr lang="en-US" altLang="ja-JP" sz="2800"/>
              <a:t>s soul, rearranges one</a:t>
            </a:r>
            <a:r>
              <a:rPr lang="ja-JP" altLang="en-US" sz="2800"/>
              <a:t>’</a:t>
            </a:r>
            <a:r>
              <a:rPr lang="en-US" altLang="ja-JP" sz="2800"/>
              <a:t>s molecules, turns one</a:t>
            </a:r>
            <a:r>
              <a:rPr lang="ja-JP" altLang="en-US" sz="2800"/>
              <a:t>’</a:t>
            </a:r>
            <a:r>
              <a:rPr lang="en-US" altLang="ja-JP" sz="2800"/>
              <a:t>s being inside out. It gives you a new insight on life, a new place to stand, a new range of experiences.</a:t>
            </a:r>
            <a:endParaRPr lang="en-US" sz="2800"/>
          </a:p>
        </p:txBody>
      </p:sp>
      <p:sp>
        <p:nvSpPr>
          <p:cNvPr id="4348935" name="Text Box 7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4348936" name="Text Box 8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112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48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89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09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 eaLnBrk="1" hangingPunct="1"/>
            <a:r>
              <a:rPr lang="en-US">
                <a:cs typeface="ＭＳ Ｐゴシック" charset="-128"/>
              </a:rPr>
              <a:t>Your Contribution Statement</a:t>
            </a:r>
          </a:p>
        </p:txBody>
      </p:sp>
      <p:sp>
        <p:nvSpPr>
          <p:cNvPr id="43509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4763" eaLnBrk="1" hangingPunct="1"/>
            <a:r>
              <a:rPr lang="en-US">
                <a:cs typeface="ＭＳ Ｐゴシック" charset="-128"/>
              </a:rPr>
              <a:t>As you consider your team</a:t>
            </a:r>
            <a:r>
              <a:rPr lang="ja-JP" altLang="en-US">
                <a:cs typeface="ＭＳ Ｐゴシック" charset="-128"/>
              </a:rPr>
              <a:t>’</a:t>
            </a:r>
            <a:r>
              <a:rPr lang="en-US" altLang="ja-JP">
                <a:cs typeface="ＭＳ Ｐゴシック" charset="-128"/>
              </a:rPr>
              <a:t>s purpose and vision, what unique contribution do you want to make in your current leadership role?</a:t>
            </a:r>
          </a:p>
          <a:p>
            <a:pPr marL="0" indent="4763" eaLnBrk="1" hangingPunct="1"/>
            <a:endParaRPr lang="en-US">
              <a:cs typeface="ＭＳ Ｐゴシック" charset="-128"/>
            </a:endParaRPr>
          </a:p>
        </p:txBody>
      </p:sp>
      <p:sp>
        <p:nvSpPr>
          <p:cNvPr id="4350985" name="Text Box 9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4350986" name="Text Box 10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111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712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>
                <a:cs typeface="ＭＳ Ｐゴシック" charset="-128"/>
              </a:rPr>
              <a:t>The Value of a Contribution </a:t>
            </a:r>
            <a:br>
              <a:rPr lang="en-US">
                <a:cs typeface="ＭＳ Ｐゴシック" charset="-128"/>
              </a:rPr>
            </a:br>
            <a:r>
              <a:rPr lang="en-US">
                <a:cs typeface="ＭＳ Ｐゴシック" charset="-128"/>
              </a:rPr>
              <a:t>Statement</a:t>
            </a:r>
          </a:p>
        </p:txBody>
      </p:sp>
      <p:sp>
        <p:nvSpPr>
          <p:cNvPr id="4357127" name="Text Box 7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4357129" name="Rectangle 9"/>
          <p:cNvSpPr>
            <a:spLocks noChangeArrowheads="1"/>
          </p:cNvSpPr>
          <p:nvPr/>
        </p:nvSpPr>
        <p:spPr bwMode="auto">
          <a:xfrm>
            <a:off x="228600" y="1955800"/>
            <a:ext cx="8610600" cy="284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ja-JP" altLang="en-US" sz="2800"/>
              <a:t>“</a:t>
            </a:r>
            <a:r>
              <a:rPr lang="en-US" altLang="ja-JP" sz="2800"/>
              <a:t>Whenever anyone goes to his or her associates </a:t>
            </a:r>
            <a:br>
              <a:rPr lang="en-US" altLang="ja-JP" sz="2800"/>
            </a:br>
            <a:r>
              <a:rPr lang="en-US" altLang="ja-JP" sz="2800"/>
              <a:t>and says, </a:t>
            </a:r>
            <a:r>
              <a:rPr lang="ja-JP" altLang="en-US" sz="2800"/>
              <a:t>‘</a:t>
            </a:r>
            <a:r>
              <a:rPr lang="en-US" altLang="ja-JP" sz="2800"/>
              <a:t>This is the contribution I plan to concentrate on and the results I should be expected to deliver,</a:t>
            </a:r>
            <a:r>
              <a:rPr lang="ja-JP" altLang="en-US" sz="2800"/>
              <a:t>’</a:t>
            </a:r>
            <a:r>
              <a:rPr lang="en-US" altLang="ja-JP" sz="2800"/>
              <a:t> the response is always, </a:t>
            </a:r>
            <a:r>
              <a:rPr lang="ja-JP" altLang="en-US" sz="2800"/>
              <a:t>‘</a:t>
            </a:r>
            <a:r>
              <a:rPr lang="en-US" altLang="ja-JP" sz="2800"/>
              <a:t>Why didn</a:t>
            </a:r>
            <a:r>
              <a:rPr lang="ja-JP" altLang="en-US" sz="2800"/>
              <a:t>’</a:t>
            </a:r>
            <a:r>
              <a:rPr lang="en-US" altLang="ja-JP" sz="2800"/>
              <a:t>t you tell me earlier?</a:t>
            </a:r>
            <a:r>
              <a:rPr lang="ja-JP" altLang="en-US" sz="2800"/>
              <a:t>’”</a:t>
            </a:r>
            <a:endParaRPr lang="en-US" altLang="ja-JP" sz="2800"/>
          </a:p>
          <a:p>
            <a:pPr marL="614363" indent="-609600">
              <a:buFontTx/>
              <a:buNone/>
            </a:pPr>
            <a:r>
              <a:rPr lang="en-US" sz="2800"/>
              <a:t>—Peter Drucker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507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0375" lvl="1" indent="-454025" eaLnBrk="1" hangingPunct="1"/>
            <a:r>
              <a:rPr lang="en-US"/>
              <a:t>Stand up at your table.</a:t>
            </a:r>
          </a:p>
          <a:p>
            <a:pPr marL="460375" lvl="1" indent="-454025" eaLnBrk="1" hangingPunct="1"/>
            <a:r>
              <a:rPr lang="en-US"/>
              <a:t>Take 2 minutes to share the contribution you plan to make as a leader to achieve the purpose and vision of your team.</a:t>
            </a:r>
          </a:p>
        </p:txBody>
      </p:sp>
      <p:sp>
        <p:nvSpPr>
          <p:cNvPr id="4355075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42863"/>
            <a:ext cx="8763000" cy="838200"/>
          </a:xfrm>
        </p:spPr>
        <p:txBody>
          <a:bodyPr/>
          <a:lstStyle/>
          <a:p>
            <a:pPr marL="571500" indent="-571500" eaLnBrk="1" hangingPunct="1"/>
            <a:r>
              <a:rPr lang="en-US">
                <a:cs typeface="ＭＳ Ｐゴシック" charset="-128"/>
              </a:rPr>
              <a:t>Communicate Your Contribution</a:t>
            </a:r>
          </a:p>
        </p:txBody>
      </p:sp>
      <p:sp>
        <p:nvSpPr>
          <p:cNvPr id="4355078" name="Text Box 6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30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71500" indent="-571500" eaLnBrk="1" hangingPunct="1"/>
            <a:r>
              <a:rPr lang="en-US">
                <a:cs typeface="ＭＳ Ｐゴシック" charset="-128"/>
              </a:rPr>
              <a:t>Voice Finder Questions</a:t>
            </a:r>
          </a:p>
        </p:txBody>
      </p:sp>
      <p:pic>
        <p:nvPicPr>
          <p:cNvPr id="466946" name="Picture 6" descr="vfques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65388" y="971550"/>
            <a:ext cx="4184650" cy="522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53033" name="Picture 9" descr="vfquest"/>
          <p:cNvPicPr>
            <a:picLocks noChangeAspect="1" noChangeArrowheads="1"/>
          </p:cNvPicPr>
          <p:nvPr/>
        </p:nvPicPr>
        <p:blipFill>
          <a:blip r:embed="rId3"/>
          <a:srcRect l="1099" t="2127" b="76299"/>
          <a:stretch>
            <a:fillRect/>
          </a:stretch>
        </p:blipFill>
        <p:spPr bwMode="auto">
          <a:xfrm>
            <a:off x="1136650" y="990600"/>
            <a:ext cx="6858000" cy="1868488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353034" name="Picture 10" descr="vfquest"/>
          <p:cNvPicPr>
            <a:picLocks noChangeAspect="1" noChangeArrowheads="1"/>
          </p:cNvPicPr>
          <p:nvPr/>
        </p:nvPicPr>
        <p:blipFill>
          <a:blip r:embed="rId3"/>
          <a:srcRect l="1099" t="25159" b="50046"/>
          <a:stretch>
            <a:fillRect/>
          </a:stretch>
        </p:blipFill>
        <p:spPr bwMode="auto">
          <a:xfrm>
            <a:off x="1127125" y="1587500"/>
            <a:ext cx="6858000" cy="21463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353035" name="Picture 11" descr="vfquest"/>
          <p:cNvPicPr>
            <a:picLocks noChangeAspect="1" noChangeArrowheads="1"/>
          </p:cNvPicPr>
          <p:nvPr/>
        </p:nvPicPr>
        <p:blipFill>
          <a:blip r:embed="rId3"/>
          <a:srcRect l="1111" t="51413" b="25250"/>
          <a:stretch>
            <a:fillRect/>
          </a:stretch>
        </p:blipFill>
        <p:spPr bwMode="auto">
          <a:xfrm>
            <a:off x="1127125" y="2932113"/>
            <a:ext cx="6858000" cy="202088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353036" name="Picture 12" descr="vfquest"/>
          <p:cNvPicPr>
            <a:picLocks noChangeAspect="1" noChangeArrowheads="1"/>
          </p:cNvPicPr>
          <p:nvPr/>
        </p:nvPicPr>
        <p:blipFill>
          <a:blip r:embed="rId3"/>
          <a:srcRect l="1111" t="76208" b="1523"/>
          <a:stretch>
            <a:fillRect/>
          </a:stretch>
        </p:blipFill>
        <p:spPr bwMode="auto">
          <a:xfrm>
            <a:off x="1127125" y="4267200"/>
            <a:ext cx="6858000" cy="19272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353037" name="Text Box 13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4353038" name="Text Box 14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114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53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53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3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53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3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353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3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3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cs typeface="ＭＳ Ｐゴシック" charset="-128"/>
              </a:rPr>
              <a:t>Voice Finder E-Mail</a:t>
            </a:r>
          </a:p>
        </p:txBody>
      </p:sp>
      <p:pic>
        <p:nvPicPr>
          <p:cNvPr id="468994" name="Picture 7" descr="VoiceFinderEmai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5725" y="990600"/>
            <a:ext cx="6400800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33640" name="Text Box 8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4933641" name="Text Box 9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115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930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>
                <a:cs typeface="ＭＳ Ｐゴシック" charset="-128"/>
              </a:rPr>
              <a:t>“</a:t>
            </a:r>
            <a:r>
              <a:rPr lang="en-US" altLang="ja-JP">
                <a:cs typeface="ＭＳ Ｐゴシック" charset="-128"/>
              </a:rPr>
              <a:t>Voice</a:t>
            </a:r>
            <a:r>
              <a:rPr lang="ja-JP" altLang="en-US">
                <a:cs typeface="ＭＳ Ｐゴシック" charset="-128"/>
              </a:rPr>
              <a:t>”</a:t>
            </a:r>
            <a:r>
              <a:rPr lang="en-US" altLang="ja-JP">
                <a:cs typeface="ＭＳ Ｐゴシック" charset="-128"/>
              </a:rPr>
              <a:t> Conversation Planner</a:t>
            </a:r>
            <a:endParaRPr lang="en-US">
              <a:cs typeface="ＭＳ Ｐゴシック" charset="-128"/>
            </a:endParaRPr>
          </a:p>
        </p:txBody>
      </p:sp>
      <p:pic>
        <p:nvPicPr>
          <p:cNvPr id="471042" name="Picture 8" descr="v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1113" y="962025"/>
            <a:ext cx="4046537" cy="524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99309" name="Text Box 13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2999310" name="Text Box 14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116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85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>
                <a:cs typeface="ＭＳ Ｐゴシック" charset="-128"/>
              </a:rPr>
              <a:t>“</a:t>
            </a:r>
            <a:r>
              <a:rPr lang="en-US" altLang="ja-JP">
                <a:cs typeface="ＭＳ Ｐゴシック" charset="-128"/>
              </a:rPr>
              <a:t>Voice</a:t>
            </a:r>
            <a:r>
              <a:rPr lang="ja-JP" altLang="en-US">
                <a:cs typeface="ＭＳ Ｐゴシック" charset="-128"/>
              </a:rPr>
              <a:t>”</a:t>
            </a:r>
            <a:r>
              <a:rPr lang="en-US" altLang="ja-JP">
                <a:cs typeface="ＭＳ Ｐゴシック" charset="-128"/>
              </a:rPr>
              <a:t> Conversation Planner</a:t>
            </a:r>
            <a:endParaRPr lang="en-US">
              <a:cs typeface="ＭＳ Ｐゴシック" charset="-128"/>
            </a:endParaRPr>
          </a:p>
        </p:txBody>
      </p:sp>
      <p:pic>
        <p:nvPicPr>
          <p:cNvPr id="473090" name="Picture 5" descr="vp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33650" y="962025"/>
            <a:ext cx="4046538" cy="524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28522" name="Picture 10" descr="vp2"/>
          <p:cNvPicPr>
            <a:picLocks noChangeAspect="1" noChangeArrowheads="1"/>
          </p:cNvPicPr>
          <p:nvPr/>
        </p:nvPicPr>
        <p:blipFill>
          <a:blip r:embed="rId3"/>
          <a:srcRect l="726" t="36870" r="1453" b="39813"/>
          <a:stretch>
            <a:fillRect/>
          </a:stretch>
        </p:blipFill>
        <p:spPr bwMode="auto">
          <a:xfrm>
            <a:off x="1146175" y="2894013"/>
            <a:ext cx="6783388" cy="209391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928523" name="Picture 11" descr="vp2"/>
          <p:cNvPicPr>
            <a:picLocks noChangeAspect="1" noChangeArrowheads="1"/>
          </p:cNvPicPr>
          <p:nvPr/>
        </p:nvPicPr>
        <p:blipFill>
          <a:blip r:embed="rId3"/>
          <a:srcRect l="726" t="560" r="1453" b="63084"/>
          <a:stretch>
            <a:fillRect/>
          </a:stretch>
        </p:blipFill>
        <p:spPr bwMode="auto">
          <a:xfrm>
            <a:off x="1146175" y="987425"/>
            <a:ext cx="6783388" cy="32654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928524" name="Picture 12" descr="vp2"/>
          <p:cNvPicPr>
            <a:picLocks noChangeAspect="1" noChangeArrowheads="1"/>
          </p:cNvPicPr>
          <p:nvPr/>
        </p:nvPicPr>
        <p:blipFill>
          <a:blip r:embed="rId3"/>
          <a:srcRect l="726" t="60139" r="363" b="10794"/>
          <a:stretch>
            <a:fillRect/>
          </a:stretch>
        </p:blipFill>
        <p:spPr bwMode="auto">
          <a:xfrm>
            <a:off x="1146175" y="3611563"/>
            <a:ext cx="6778625" cy="25796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928525" name="Text Box 13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4928526" name="Text Box 14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117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8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28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8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28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8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8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28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8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4007" name="Rectangle 2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>
                <a:cs typeface="ＭＳ Ｐゴシック" charset="-128"/>
              </a:rPr>
              <a:t>Conversation 2: Performance</a:t>
            </a:r>
          </a:p>
        </p:txBody>
      </p:sp>
      <p:pic>
        <p:nvPicPr>
          <p:cNvPr id="475138" name="Picture 28" descr="3_Critical_Conversations[v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6288" y="936625"/>
            <a:ext cx="7148512" cy="523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34015" name="Text Box 31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1834016" name="Text Box 32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118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242" name="Rectangle 18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>
                <a:cs typeface="ＭＳ Ｐゴシック" charset="-128"/>
              </a:rPr>
              <a:t>A New Paradigm for </a:t>
            </a:r>
            <a:br>
              <a:rPr lang="en-US">
                <a:cs typeface="ＭＳ Ｐゴシック" charset="-128"/>
              </a:rPr>
            </a:br>
            <a:r>
              <a:rPr lang="en-US">
                <a:cs typeface="ＭＳ Ｐゴシック" charset="-128"/>
              </a:rPr>
              <a:t>Performance Management</a:t>
            </a:r>
          </a:p>
        </p:txBody>
      </p:sp>
      <p:pic>
        <p:nvPicPr>
          <p:cNvPr id="477186" name="Picture 34" descr="bos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25" y="960438"/>
            <a:ext cx="4854575" cy="522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259" name="Text Box 35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1844260" name="Text Box 36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119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49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cs typeface="ＭＳ Ｐゴシック" charset="-128"/>
              </a:rPr>
              <a:t>Levels of Initiative</a:t>
            </a:r>
          </a:p>
        </p:txBody>
      </p:sp>
      <p:sp>
        <p:nvSpPr>
          <p:cNvPr id="5386252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382000" cy="4525963"/>
          </a:xfrm>
        </p:spPr>
        <p:txBody>
          <a:bodyPr/>
          <a:lstStyle/>
          <a:p>
            <a:pPr marL="0" indent="4763" eaLnBrk="1" hangingPunct="1"/>
            <a:r>
              <a:rPr lang="en-US">
                <a:cs typeface="ＭＳ Ｐゴシック" charset="-128"/>
              </a:rPr>
              <a:t>Negotiate the right level of initiative with each person based on:</a:t>
            </a:r>
          </a:p>
          <a:p>
            <a:pPr marL="995363" lvl="1" indent="-533400" eaLnBrk="1" hangingPunct="1"/>
            <a:r>
              <a:rPr lang="en-US"/>
              <a:t>The perceived risk (visibility, cost, importance, etc.).</a:t>
            </a:r>
          </a:p>
          <a:p>
            <a:pPr marL="995363" lvl="1" indent="-533400" eaLnBrk="1" hangingPunct="1"/>
            <a:r>
              <a:rPr lang="en-US"/>
              <a:t>The person</a:t>
            </a:r>
            <a:r>
              <a:rPr lang="ja-JP" altLang="en-US"/>
              <a:t>’</a:t>
            </a:r>
            <a:r>
              <a:rPr lang="en-US" altLang="ja-JP"/>
              <a:t>s character (trustworthiness, follow-through, etc.).</a:t>
            </a:r>
          </a:p>
          <a:p>
            <a:pPr marL="995363" lvl="1" indent="-533400" eaLnBrk="1" hangingPunct="1"/>
            <a:r>
              <a:rPr lang="en-US"/>
              <a:t>The person</a:t>
            </a:r>
            <a:r>
              <a:rPr lang="ja-JP" altLang="en-US"/>
              <a:t>’</a:t>
            </a:r>
            <a:r>
              <a:rPr lang="en-US" altLang="ja-JP"/>
              <a:t>s competence (knowledge, skills, experience, etc.).</a:t>
            </a:r>
            <a:endParaRPr lang="en-US"/>
          </a:p>
        </p:txBody>
      </p:sp>
      <p:sp>
        <p:nvSpPr>
          <p:cNvPr id="5386255" name="Text Box 15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5386256" name="Text Box 16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120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86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862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862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862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8625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0175" name="Rectangle 4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cs typeface="ＭＳ Ｐゴシック" charset="-128"/>
              </a:rPr>
              <a:t>Levels of Initiative</a:t>
            </a:r>
          </a:p>
        </p:txBody>
      </p:sp>
      <p:pic>
        <p:nvPicPr>
          <p:cNvPr id="481282" name="Picture 53" descr="LevelsofInitiative_[v3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44663" y="1066800"/>
            <a:ext cx="563245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0184" name="Text Box 56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1840185" name="Text Box 57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120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001000" cy="4800600"/>
          </a:xfrm>
        </p:spPr>
        <p:txBody>
          <a:bodyPr/>
          <a:lstStyle/>
          <a:p>
            <a:pPr marL="460375" lvl="1" indent="-454025" eaLnBrk="1" hangingPunct="1">
              <a:lnSpc>
                <a:spcPct val="80000"/>
              </a:lnSpc>
            </a:pPr>
            <a:r>
              <a:rPr lang="en-US" b="1"/>
              <a:t>Desired Results.</a:t>
            </a:r>
            <a:r>
              <a:rPr lang="en-US"/>
              <a:t> The few key goals to focus on.</a:t>
            </a:r>
          </a:p>
          <a:p>
            <a:pPr marL="460375" lvl="1" indent="-454025" eaLnBrk="1" hangingPunct="1">
              <a:lnSpc>
                <a:spcPct val="80000"/>
              </a:lnSpc>
            </a:pPr>
            <a:r>
              <a:rPr lang="en-US" b="1"/>
              <a:t>Guidelines.</a:t>
            </a:r>
            <a:r>
              <a:rPr lang="en-US"/>
              <a:t> The standards and conditions that must be met.</a:t>
            </a:r>
          </a:p>
          <a:p>
            <a:pPr marL="460375" lvl="1" indent="-454025" eaLnBrk="1" hangingPunct="1">
              <a:lnSpc>
                <a:spcPct val="80000"/>
              </a:lnSpc>
            </a:pPr>
            <a:r>
              <a:rPr lang="en-US" b="1"/>
              <a:t>Resources</a:t>
            </a:r>
            <a:r>
              <a:rPr lang="en-US"/>
              <a:t>. The resources required to complete the agreement.</a:t>
            </a:r>
          </a:p>
          <a:p>
            <a:pPr marL="460375" lvl="1" indent="-454025" eaLnBrk="1" hangingPunct="1">
              <a:lnSpc>
                <a:spcPct val="80000"/>
              </a:lnSpc>
            </a:pPr>
            <a:r>
              <a:rPr lang="en-US" b="1"/>
              <a:t>Accountability.</a:t>
            </a:r>
            <a:r>
              <a:rPr lang="en-US"/>
              <a:t> The way you will account to each other.</a:t>
            </a:r>
          </a:p>
          <a:p>
            <a:pPr marL="460375" lvl="1" indent="-454025" eaLnBrk="1" hangingPunct="1">
              <a:lnSpc>
                <a:spcPct val="80000"/>
              </a:lnSpc>
            </a:pPr>
            <a:r>
              <a:rPr lang="en-US" b="1"/>
              <a:t>Consequences.</a:t>
            </a:r>
            <a:r>
              <a:rPr lang="en-US"/>
              <a:t> The results of fulfilling or not fulfilling the agreement.</a:t>
            </a:r>
          </a:p>
          <a:p>
            <a:pPr marL="0" indent="4763" eaLnBrk="1" hangingPunct="1"/>
            <a:endParaRPr lang="en-US">
              <a:cs typeface="ＭＳ Ｐゴシック" charset="-128"/>
            </a:endParaRPr>
          </a:p>
        </p:txBody>
      </p:sp>
      <p:sp>
        <p:nvSpPr>
          <p:cNvPr id="4403203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>
                <a:cs typeface="ＭＳ Ｐゴシック" charset="-128"/>
              </a:rPr>
              <a:t>Win-Win Performance </a:t>
            </a:r>
            <a:br>
              <a:rPr lang="en-US">
                <a:cs typeface="ＭＳ Ｐゴシック" charset="-128"/>
              </a:rPr>
            </a:br>
            <a:r>
              <a:rPr lang="en-US">
                <a:cs typeface="ＭＳ Ｐゴシック" charset="-128"/>
              </a:rPr>
              <a:t>Agreement</a:t>
            </a:r>
          </a:p>
        </p:txBody>
      </p:sp>
      <p:sp>
        <p:nvSpPr>
          <p:cNvPr id="4403207" name="Text Box 7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4403208" name="Text Box 8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121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03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03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03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03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03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20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377" name="Picture 134" descr="Pg 1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962025"/>
            <a:ext cx="4016375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54845" name="Rectangle 29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>
                <a:cs typeface="ＭＳ Ｐゴシック" charset="-128"/>
              </a:rPr>
              <a:t>Win-Win Performance </a:t>
            </a:r>
            <a:br>
              <a:rPr lang="en-US">
                <a:cs typeface="ＭＳ Ｐゴシック" charset="-128"/>
              </a:rPr>
            </a:br>
            <a:r>
              <a:rPr lang="en-US">
                <a:cs typeface="ＭＳ Ｐゴシック" charset="-128"/>
              </a:rPr>
              <a:t>Agreement Example</a:t>
            </a:r>
          </a:p>
        </p:txBody>
      </p:sp>
      <p:pic>
        <p:nvPicPr>
          <p:cNvPr id="1954942" name="Picture 126" descr="Win-WinPerformAgree"/>
          <p:cNvPicPr>
            <a:picLocks noChangeAspect="1" noChangeArrowheads="1"/>
          </p:cNvPicPr>
          <p:nvPr/>
        </p:nvPicPr>
        <p:blipFill>
          <a:blip r:embed="rId4"/>
          <a:srcRect t="1669" b="79411"/>
          <a:stretch>
            <a:fillRect/>
          </a:stretch>
        </p:blipFill>
        <p:spPr bwMode="auto">
          <a:xfrm>
            <a:off x="254000" y="990600"/>
            <a:ext cx="8610600" cy="208756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954943" name="Picture 127" descr="Win-WinPerformAgree"/>
          <p:cNvPicPr>
            <a:picLocks noChangeAspect="1" noChangeArrowheads="1"/>
          </p:cNvPicPr>
          <p:nvPr/>
        </p:nvPicPr>
        <p:blipFill>
          <a:blip r:embed="rId4"/>
          <a:srcRect t="19118" b="66313"/>
          <a:stretch>
            <a:fillRect/>
          </a:stretch>
        </p:blipFill>
        <p:spPr bwMode="auto">
          <a:xfrm>
            <a:off x="174625" y="2133600"/>
            <a:ext cx="8763000" cy="163671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954947" name="Text Box 131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1954948" name="Text Box 132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122</a:t>
            </a:r>
            <a:endParaRPr lang="en-US"/>
          </a:p>
        </p:txBody>
      </p:sp>
      <p:pic>
        <p:nvPicPr>
          <p:cNvPr id="1954951" name="Picture 135" descr="Pg 122"/>
          <p:cNvPicPr>
            <a:picLocks noChangeAspect="1" noChangeArrowheads="1"/>
          </p:cNvPicPr>
          <p:nvPr/>
        </p:nvPicPr>
        <p:blipFill>
          <a:blip r:embed="rId3"/>
          <a:srcRect t="33421" b="17566"/>
          <a:stretch>
            <a:fillRect/>
          </a:stretch>
        </p:blipFill>
        <p:spPr bwMode="auto">
          <a:xfrm>
            <a:off x="152400" y="1066800"/>
            <a:ext cx="8686800" cy="50387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54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54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54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05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>
                <a:cs typeface="ＭＳ Ｐゴシック" charset="-128"/>
              </a:rPr>
              <a:t>Win-Win Performance </a:t>
            </a:r>
            <a:br>
              <a:rPr lang="en-US">
                <a:cs typeface="ＭＳ Ｐゴシック" charset="-128"/>
              </a:rPr>
            </a:br>
            <a:r>
              <a:rPr lang="en-US">
                <a:cs typeface="ＭＳ Ｐゴシック" charset="-128"/>
              </a:rPr>
              <a:t>Agreement Example</a:t>
            </a:r>
          </a:p>
        </p:txBody>
      </p:sp>
      <p:pic>
        <p:nvPicPr>
          <p:cNvPr id="487426" name="Picture 4" descr="PG1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9200" y="914400"/>
            <a:ext cx="4140200" cy="521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30566" name="Picture 6" descr="PG123"/>
          <p:cNvPicPr>
            <a:picLocks noChangeAspect="1" noChangeArrowheads="1"/>
          </p:cNvPicPr>
          <p:nvPr/>
        </p:nvPicPr>
        <p:blipFill>
          <a:blip r:embed="rId3"/>
          <a:srcRect t="2968" b="78912"/>
          <a:stretch>
            <a:fillRect/>
          </a:stretch>
        </p:blipFill>
        <p:spPr bwMode="auto">
          <a:xfrm>
            <a:off x="381000" y="995363"/>
            <a:ext cx="8458200" cy="1930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930569" name="Picture 9" descr="PG123"/>
          <p:cNvPicPr>
            <a:picLocks noChangeAspect="1" noChangeArrowheads="1"/>
          </p:cNvPicPr>
          <p:nvPr/>
        </p:nvPicPr>
        <p:blipFill>
          <a:blip r:embed="rId3"/>
          <a:srcRect t="19695" b="61375"/>
          <a:stretch>
            <a:fillRect/>
          </a:stretch>
        </p:blipFill>
        <p:spPr bwMode="auto">
          <a:xfrm>
            <a:off x="381000" y="1635125"/>
            <a:ext cx="8458200" cy="20177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930570" name="Picture 10" descr="PG123"/>
          <p:cNvPicPr>
            <a:picLocks noChangeAspect="1" noChangeArrowheads="1"/>
          </p:cNvPicPr>
          <p:nvPr/>
        </p:nvPicPr>
        <p:blipFill>
          <a:blip r:embed="rId3"/>
          <a:srcRect t="38715" b="42357"/>
          <a:stretch>
            <a:fillRect/>
          </a:stretch>
        </p:blipFill>
        <p:spPr bwMode="auto">
          <a:xfrm>
            <a:off x="381000" y="2133600"/>
            <a:ext cx="8458200" cy="20177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930571" name="Picture 11" descr="PG123"/>
          <p:cNvPicPr>
            <a:picLocks noChangeAspect="1" noChangeArrowheads="1"/>
          </p:cNvPicPr>
          <p:nvPr/>
        </p:nvPicPr>
        <p:blipFill>
          <a:blip r:embed="rId3"/>
          <a:srcRect t="59082" b="21852"/>
          <a:stretch>
            <a:fillRect/>
          </a:stretch>
        </p:blipFill>
        <p:spPr bwMode="auto">
          <a:xfrm>
            <a:off x="381000" y="2895600"/>
            <a:ext cx="8458200" cy="21097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930572" name="Picture 12" descr="PG123"/>
          <p:cNvPicPr>
            <a:picLocks noChangeAspect="1" noChangeArrowheads="1"/>
          </p:cNvPicPr>
          <p:nvPr/>
        </p:nvPicPr>
        <p:blipFill>
          <a:blip r:embed="rId3"/>
          <a:srcRect t="78102" b="4451"/>
          <a:stretch>
            <a:fillRect/>
          </a:stretch>
        </p:blipFill>
        <p:spPr bwMode="auto">
          <a:xfrm>
            <a:off x="381000" y="4284663"/>
            <a:ext cx="8458200" cy="18605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930573" name="Text Box 13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4930574" name="Text Box 14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123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0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30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0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30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0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0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30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0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0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930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0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0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30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0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15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>
                <a:cs typeface="ＭＳ Ｐゴシック" charset="-128"/>
              </a:rPr>
              <a:t>Win-Win Performance </a:t>
            </a:r>
            <a:br>
              <a:rPr lang="en-US">
                <a:cs typeface="ＭＳ Ｐゴシック" charset="-128"/>
              </a:rPr>
            </a:br>
            <a:r>
              <a:rPr lang="en-US">
                <a:cs typeface="ＭＳ Ｐゴシック" charset="-128"/>
              </a:rPr>
              <a:t>Agreement</a:t>
            </a:r>
          </a:p>
        </p:txBody>
      </p:sp>
      <p:sp>
        <p:nvSpPr>
          <p:cNvPr id="4931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4763" eaLnBrk="1" hangingPunct="1"/>
            <a:r>
              <a:rPr lang="en-US">
                <a:cs typeface="ＭＳ Ｐゴシック" charset="-128"/>
              </a:rPr>
              <a:t>Create a draft of a Win-Win Performance Agreement between you and your boss.</a:t>
            </a:r>
          </a:p>
        </p:txBody>
      </p:sp>
      <p:sp>
        <p:nvSpPr>
          <p:cNvPr id="4931590" name="Text Box 6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>
                <a:cs typeface="ＭＳ Ｐゴシック" charset="-128"/>
              </a:rPr>
              <a:t>Win-Win Performance </a:t>
            </a:r>
            <a:br>
              <a:rPr lang="en-US">
                <a:cs typeface="ＭＳ Ｐゴシック" charset="-128"/>
              </a:rPr>
            </a:br>
            <a:r>
              <a:rPr lang="en-US">
                <a:cs typeface="ＭＳ Ｐゴシック" charset="-128"/>
              </a:rPr>
              <a:t>Agreement Process</a:t>
            </a:r>
          </a:p>
        </p:txBody>
      </p:sp>
      <p:sp>
        <p:nvSpPr>
          <p:cNvPr id="452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0375" lvl="1" indent="-454025" eaLnBrk="1" hangingPunct="1"/>
            <a:r>
              <a:rPr lang="en-US"/>
              <a:t>Send an e-mail asking employees to answer the </a:t>
            </a:r>
            <a:r>
              <a:rPr lang="ja-JP" altLang="en-US"/>
              <a:t>“</a:t>
            </a:r>
            <a:r>
              <a:rPr lang="en-US" altLang="ja-JP"/>
              <a:t>Voice Finder</a:t>
            </a:r>
            <a:r>
              <a:rPr lang="ja-JP" altLang="en-US"/>
              <a:t>”</a:t>
            </a:r>
            <a:r>
              <a:rPr lang="en-US" altLang="ja-JP"/>
              <a:t> questions.</a:t>
            </a:r>
          </a:p>
          <a:p>
            <a:pPr marL="460375" lvl="1" indent="-454025" eaLnBrk="1" hangingPunct="1"/>
            <a:r>
              <a:rPr lang="en-US"/>
              <a:t>Meet with the employee to discuss the Voice Finder questions and his or her contribution.</a:t>
            </a:r>
          </a:p>
          <a:p>
            <a:pPr marL="460375" lvl="1" indent="-454025" eaLnBrk="1" hangingPunct="1"/>
            <a:r>
              <a:rPr lang="en-US"/>
              <a:t>Ask the employee to write a first draft of the Win-Win Performance Agreement.</a:t>
            </a:r>
          </a:p>
          <a:p>
            <a:pPr marL="460375" lvl="1" indent="-454025" eaLnBrk="1" hangingPunct="1"/>
            <a:r>
              <a:rPr lang="en-US"/>
              <a:t>Meet with the employee to review and revise the agreement.</a:t>
            </a:r>
          </a:p>
        </p:txBody>
      </p:sp>
      <p:sp>
        <p:nvSpPr>
          <p:cNvPr id="4526086" name="Text Box 6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4526087" name="Text Box 7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124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2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2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2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2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2608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1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cs typeface="ＭＳ Ｐゴシック" charset="-128"/>
              </a:rPr>
              <a:t>What Do I Watch Out For?</a:t>
            </a:r>
          </a:p>
        </p:txBody>
      </p:sp>
      <p:sp>
        <p:nvSpPr>
          <p:cNvPr id="4411398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371600"/>
            <a:ext cx="8534400" cy="4800600"/>
          </a:xfrm>
        </p:spPr>
        <p:txBody>
          <a:bodyPr/>
          <a:lstStyle/>
          <a:p>
            <a:pPr marL="460375" lvl="1" indent="-454025" eaLnBrk="1" hangingPunct="1">
              <a:lnSpc>
                <a:spcPct val="90000"/>
              </a:lnSpc>
            </a:pPr>
            <a:r>
              <a:rPr lang="en-US"/>
              <a:t>Don</a:t>
            </a:r>
            <a:r>
              <a:rPr lang="ja-JP" altLang="en-US"/>
              <a:t>’</a:t>
            </a:r>
            <a:r>
              <a:rPr lang="en-US" altLang="ja-JP"/>
              <a:t>t just </a:t>
            </a:r>
            <a:r>
              <a:rPr lang="ja-JP" altLang="en-US"/>
              <a:t>“</a:t>
            </a:r>
            <a:r>
              <a:rPr lang="en-US" altLang="ja-JP"/>
              <a:t>hand down</a:t>
            </a:r>
            <a:r>
              <a:rPr lang="ja-JP" altLang="en-US"/>
              <a:t>”</a:t>
            </a:r>
            <a:r>
              <a:rPr lang="en-US" altLang="ja-JP"/>
              <a:t> the Win-Win Performance Agreement to the team member.</a:t>
            </a:r>
          </a:p>
          <a:p>
            <a:pPr marL="460375" lvl="1" indent="-454025" eaLnBrk="1" hangingPunct="1">
              <a:lnSpc>
                <a:spcPct val="90000"/>
              </a:lnSpc>
            </a:pPr>
            <a:r>
              <a:rPr lang="en-US"/>
              <a:t>Don</a:t>
            </a:r>
            <a:r>
              <a:rPr lang="ja-JP" altLang="en-US"/>
              <a:t>’</a:t>
            </a:r>
            <a:r>
              <a:rPr lang="en-US" altLang="ja-JP"/>
              <a:t>t just </a:t>
            </a:r>
            <a:r>
              <a:rPr lang="ja-JP" altLang="en-US"/>
              <a:t>“</a:t>
            </a:r>
            <a:r>
              <a:rPr lang="en-US" altLang="ja-JP"/>
              <a:t>hand it up</a:t>
            </a:r>
            <a:r>
              <a:rPr lang="ja-JP" altLang="en-US"/>
              <a:t>”</a:t>
            </a:r>
            <a:r>
              <a:rPr lang="en-US" altLang="ja-JP"/>
              <a:t> either; define it together.</a:t>
            </a:r>
          </a:p>
          <a:p>
            <a:pPr marL="460375" lvl="1" indent="-454025" eaLnBrk="1" hangingPunct="1">
              <a:lnSpc>
                <a:spcPct val="90000"/>
              </a:lnSpc>
            </a:pPr>
            <a:r>
              <a:rPr lang="en-US"/>
              <a:t>Clearly define the win. It should be more than just </a:t>
            </a:r>
            <a:r>
              <a:rPr lang="ja-JP" altLang="en-US"/>
              <a:t>“</a:t>
            </a:r>
            <a:r>
              <a:rPr lang="en-US" altLang="ja-JP"/>
              <a:t>you get to keep your job.</a:t>
            </a:r>
            <a:r>
              <a:rPr lang="ja-JP" altLang="en-US"/>
              <a:t>”</a:t>
            </a:r>
            <a:endParaRPr lang="en-US" altLang="ja-JP"/>
          </a:p>
          <a:p>
            <a:pPr marL="460375" lvl="1" indent="-454025" eaLnBrk="1" hangingPunct="1">
              <a:lnSpc>
                <a:spcPct val="90000"/>
              </a:lnSpc>
            </a:pPr>
            <a:r>
              <a:rPr lang="en-US"/>
              <a:t>Don</a:t>
            </a:r>
            <a:r>
              <a:rPr lang="ja-JP" altLang="en-US"/>
              <a:t>’</a:t>
            </a:r>
            <a:r>
              <a:rPr lang="en-US" altLang="ja-JP"/>
              <a:t>t shelve it.</a:t>
            </a:r>
          </a:p>
          <a:p>
            <a:pPr marL="460375" lvl="1" indent="-454025" eaLnBrk="1" hangingPunct="1">
              <a:lnSpc>
                <a:spcPct val="90000"/>
              </a:lnSpc>
            </a:pPr>
            <a:r>
              <a:rPr lang="en-US"/>
              <a:t>Limit the key results to the few goals you must achieve.</a:t>
            </a:r>
          </a:p>
          <a:p>
            <a:pPr marL="460375" lvl="1" indent="-454025" eaLnBrk="1" hangingPunct="1">
              <a:lnSpc>
                <a:spcPct val="90000"/>
              </a:lnSpc>
            </a:pPr>
            <a:r>
              <a:rPr lang="en-US"/>
              <a:t>Make sure the goals and measures are clear.</a:t>
            </a:r>
            <a:endParaRPr lang="en-US" sz="2400"/>
          </a:p>
        </p:txBody>
      </p:sp>
      <p:sp>
        <p:nvSpPr>
          <p:cNvPr id="4411401" name="Text Box 9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4411402" name="Text Box 10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125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cs typeface="ＭＳ Ｐゴシック" charset="-128"/>
              </a:rPr>
              <a:t>What Do I Watch Out For?</a:t>
            </a:r>
          </a:p>
        </p:txBody>
      </p:sp>
      <p:sp>
        <p:nvSpPr>
          <p:cNvPr id="4527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371600"/>
            <a:ext cx="8534400" cy="4800600"/>
          </a:xfrm>
        </p:spPr>
        <p:txBody>
          <a:bodyPr/>
          <a:lstStyle/>
          <a:p>
            <a:pPr marL="460375" lvl="1" indent="-454025" eaLnBrk="1" hangingPunct="1">
              <a:lnSpc>
                <a:spcPct val="90000"/>
              </a:lnSpc>
            </a:pPr>
            <a:r>
              <a:rPr lang="en-US" sz="2700"/>
              <a:t>Adapt the tool to work for you and each team member.</a:t>
            </a:r>
          </a:p>
          <a:p>
            <a:pPr marL="460375" lvl="1" indent="-454025" eaLnBrk="1" hangingPunct="1">
              <a:lnSpc>
                <a:spcPct val="90000"/>
              </a:lnSpc>
            </a:pPr>
            <a:r>
              <a:rPr lang="en-US" sz="2700"/>
              <a:t>Don</a:t>
            </a:r>
            <a:r>
              <a:rPr lang="ja-JP" altLang="en-US" sz="2700"/>
              <a:t>’</a:t>
            </a:r>
            <a:r>
              <a:rPr lang="en-US" altLang="ja-JP" sz="2700"/>
              <a:t>t allow the team member to turn the win-win conversation to his or her benefit by discussing all of his or her wins instead of thinking about wins for the organization. </a:t>
            </a:r>
          </a:p>
          <a:p>
            <a:pPr marL="460375" lvl="1" indent="-454025" eaLnBrk="1" hangingPunct="1">
              <a:lnSpc>
                <a:spcPct val="90000"/>
              </a:lnSpc>
            </a:pPr>
            <a:r>
              <a:rPr lang="en-US" sz="2700"/>
              <a:t>Don</a:t>
            </a:r>
            <a:r>
              <a:rPr lang="ja-JP" altLang="en-US" sz="2700"/>
              <a:t>’</a:t>
            </a:r>
            <a:r>
              <a:rPr lang="en-US" altLang="ja-JP" sz="2700"/>
              <a:t>t shy away from raising difficult issues, such as how the person feels about his or her job. </a:t>
            </a:r>
          </a:p>
          <a:p>
            <a:pPr marL="460375" lvl="1" indent="-454025" eaLnBrk="1" hangingPunct="1">
              <a:lnSpc>
                <a:spcPct val="90000"/>
              </a:lnSpc>
            </a:pPr>
            <a:r>
              <a:rPr lang="en-US" sz="2700"/>
              <a:t>If you already have an existing performance system and can</a:t>
            </a:r>
            <a:r>
              <a:rPr lang="ja-JP" altLang="en-US" sz="2700"/>
              <a:t>’</a:t>
            </a:r>
            <a:r>
              <a:rPr lang="en-US" altLang="ja-JP" sz="2700"/>
              <a:t>t replace it, use Win-Win Performance Agreements in addition.</a:t>
            </a:r>
            <a:endParaRPr lang="en-US" sz="2700"/>
          </a:p>
        </p:txBody>
      </p:sp>
      <p:sp>
        <p:nvSpPr>
          <p:cNvPr id="4527110" name="Text Box 6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4527111" name="Text Box 7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125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>
                <a:cs typeface="ＭＳ Ｐゴシック" charset="-128"/>
              </a:rPr>
              <a:t>“</a:t>
            </a:r>
            <a:r>
              <a:rPr lang="en-US" altLang="ja-JP">
                <a:cs typeface="ＭＳ Ｐゴシック" charset="-128"/>
              </a:rPr>
              <a:t>Performance</a:t>
            </a:r>
            <a:r>
              <a:rPr lang="ja-JP" altLang="en-US">
                <a:cs typeface="ＭＳ Ｐゴシック" charset="-128"/>
              </a:rPr>
              <a:t>”</a:t>
            </a:r>
            <a:r>
              <a:rPr lang="en-US" altLang="ja-JP">
                <a:cs typeface="ＭＳ Ｐゴシック" charset="-128"/>
              </a:rPr>
              <a:t> Conversation Planner</a:t>
            </a:r>
            <a:endParaRPr lang="en-US">
              <a:cs typeface="ＭＳ Ｐゴシック" charset="-128"/>
            </a:endParaRPr>
          </a:p>
        </p:txBody>
      </p:sp>
      <p:pic>
        <p:nvPicPr>
          <p:cNvPr id="497666" name="Picture 6" descr="PerformConvPlanner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971550"/>
            <a:ext cx="4048125" cy="524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35688" name="Text Box 8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4935689" name="Text Box 9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126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713" name="Picture 6" descr="PerfSampleLa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4925" y="990600"/>
            <a:ext cx="3989388" cy="516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3671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>
                <a:cs typeface="ＭＳ Ｐゴシック" charset="-128"/>
              </a:rPr>
              <a:t>“</a:t>
            </a:r>
            <a:r>
              <a:rPr lang="en-US" altLang="ja-JP">
                <a:cs typeface="ＭＳ Ｐゴシック" charset="-128"/>
              </a:rPr>
              <a:t>Performance</a:t>
            </a:r>
            <a:r>
              <a:rPr lang="ja-JP" altLang="en-US">
                <a:cs typeface="ＭＳ Ｐゴシック" charset="-128"/>
              </a:rPr>
              <a:t>”</a:t>
            </a:r>
            <a:r>
              <a:rPr lang="en-US" altLang="ja-JP">
                <a:cs typeface="ＭＳ Ｐゴシック" charset="-128"/>
              </a:rPr>
              <a:t> Conversation Planner</a:t>
            </a:r>
            <a:endParaRPr lang="en-US">
              <a:cs typeface="ＭＳ Ｐゴシック" charset="-128"/>
            </a:endParaRPr>
          </a:p>
        </p:txBody>
      </p:sp>
      <p:pic>
        <p:nvPicPr>
          <p:cNvPr id="4936713" name="Picture 9" descr="PerfSampleLang"/>
          <p:cNvPicPr>
            <a:picLocks noChangeAspect="1" noChangeArrowheads="1"/>
          </p:cNvPicPr>
          <p:nvPr/>
        </p:nvPicPr>
        <p:blipFill>
          <a:blip r:embed="rId3"/>
          <a:srcRect l="2179" t="2524" r="1089" b="66028"/>
          <a:stretch>
            <a:fillRect/>
          </a:stretch>
        </p:blipFill>
        <p:spPr bwMode="auto">
          <a:xfrm>
            <a:off x="1203325" y="973138"/>
            <a:ext cx="6707188" cy="282416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936714" name="Picture 10" descr="PerfSampleLang"/>
          <p:cNvPicPr>
            <a:picLocks noChangeAspect="1" noChangeArrowheads="1"/>
          </p:cNvPicPr>
          <p:nvPr/>
        </p:nvPicPr>
        <p:blipFill>
          <a:blip r:embed="rId3"/>
          <a:srcRect l="2179" t="33925" r="1089" b="39532"/>
          <a:stretch>
            <a:fillRect/>
          </a:stretch>
        </p:blipFill>
        <p:spPr bwMode="auto">
          <a:xfrm>
            <a:off x="1203325" y="2187575"/>
            <a:ext cx="6707188" cy="23844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936715" name="Picture 11" descr="PerfSampleLang"/>
          <p:cNvPicPr>
            <a:picLocks noChangeAspect="1" noChangeArrowheads="1"/>
          </p:cNvPicPr>
          <p:nvPr/>
        </p:nvPicPr>
        <p:blipFill>
          <a:blip r:embed="rId3"/>
          <a:srcRect l="2179" t="60420" r="1089" b="2664"/>
          <a:stretch>
            <a:fillRect/>
          </a:stretch>
        </p:blipFill>
        <p:spPr bwMode="auto">
          <a:xfrm>
            <a:off x="1203325" y="2871788"/>
            <a:ext cx="6707188" cy="33162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936716" name="Text Box 12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4936717" name="Text Box 13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127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6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36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6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36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6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6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36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6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7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cs typeface="ＭＳ Ｐゴシック" charset="-128"/>
              </a:rPr>
              <a:t>Conversation 3: Clear the Path</a:t>
            </a:r>
          </a:p>
        </p:txBody>
      </p:sp>
      <p:pic>
        <p:nvPicPr>
          <p:cNvPr id="501762" name="Picture 9" descr="3_Critical_Conversations[v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2225" y="1066800"/>
            <a:ext cx="6894513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7084" name="Text Box 12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3587085" name="Text Box 13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128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75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ja-JP" altLang="en-US">
                <a:cs typeface="ＭＳ Ｐゴシック" charset="-128"/>
              </a:rPr>
              <a:t>“</a:t>
            </a:r>
            <a:r>
              <a:rPr lang="en-US" altLang="ja-JP">
                <a:cs typeface="ＭＳ Ｐゴシック" charset="-128"/>
              </a:rPr>
              <a:t>Clear the Path</a:t>
            </a:r>
            <a:r>
              <a:rPr lang="ja-JP" altLang="en-US">
                <a:cs typeface="ＭＳ Ｐゴシック" charset="-128"/>
              </a:rPr>
              <a:t>”</a:t>
            </a:r>
            <a:r>
              <a:rPr lang="en-US" altLang="ja-JP">
                <a:ea typeface="Arial" charset="0"/>
                <a:cs typeface="Arial" charset="0"/>
              </a:rPr>
              <a:t>—</a:t>
            </a:r>
            <a:r>
              <a:rPr lang="en-US" altLang="ja-JP">
                <a:cs typeface="ＭＳ Ｐゴシック" charset="-128"/>
              </a:rPr>
              <a:t>A Third Alternative</a:t>
            </a:r>
            <a:endParaRPr lang="en-US">
              <a:cs typeface="ＭＳ Ｐゴシック" charset="-128"/>
            </a:endParaRPr>
          </a:p>
        </p:txBody>
      </p:sp>
      <p:pic>
        <p:nvPicPr>
          <p:cNvPr id="505858" name="Picture 6" descr="clea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1066800"/>
            <a:ext cx="6019800" cy="259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7578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228600" y="3886200"/>
            <a:ext cx="8763000" cy="2362200"/>
          </a:xfrm>
        </p:spPr>
        <p:txBody>
          <a:bodyPr/>
          <a:lstStyle/>
          <a:p>
            <a:pPr marL="0" indent="4763" eaLnBrk="1" hangingPunct="1"/>
            <a:r>
              <a:rPr lang="en-US" sz="2000" b="1">
                <a:cs typeface="ＭＳ Ｐゴシック" charset="-128"/>
              </a:rPr>
              <a:t>Micromanagement:</a:t>
            </a:r>
            <a:r>
              <a:rPr lang="en-US" sz="2000">
                <a:cs typeface="ＭＳ Ｐゴシック" charset="-128"/>
              </a:rPr>
              <a:t> A manager who constantly hovers over and checks </a:t>
            </a:r>
            <a:br>
              <a:rPr lang="en-US" sz="2000">
                <a:cs typeface="ＭＳ Ｐゴシック" charset="-128"/>
              </a:rPr>
            </a:br>
            <a:r>
              <a:rPr lang="en-US" sz="2000">
                <a:cs typeface="ＭＳ Ｐゴシック" charset="-128"/>
              </a:rPr>
              <a:t>up, never giving full control or ownership to another person.</a:t>
            </a:r>
          </a:p>
          <a:p>
            <a:pPr marL="0" indent="4763" eaLnBrk="1" hangingPunct="1"/>
            <a:r>
              <a:rPr lang="en-US" sz="2000" b="1">
                <a:cs typeface="ＭＳ Ｐゴシック" charset="-128"/>
              </a:rPr>
              <a:t>Abandonment:</a:t>
            </a:r>
            <a:r>
              <a:rPr lang="en-US" sz="2000">
                <a:cs typeface="ＭＳ Ｐゴシック" charset="-128"/>
              </a:rPr>
              <a:t> A manager who gives people responsibility without support.</a:t>
            </a:r>
          </a:p>
          <a:p>
            <a:pPr marL="0" indent="4763" eaLnBrk="1" hangingPunct="1"/>
            <a:r>
              <a:rPr lang="en-US" sz="2000" b="1">
                <a:cs typeface="ＭＳ Ｐゴシック" charset="-128"/>
              </a:rPr>
              <a:t>Clear the Path:</a:t>
            </a:r>
            <a:r>
              <a:rPr lang="en-US" sz="2000">
                <a:cs typeface="ＭＳ Ｐゴシック" charset="-128"/>
              </a:rPr>
              <a:t> A leader who neither micromanages nor abandons, </a:t>
            </a:r>
            <a:br>
              <a:rPr lang="en-US" sz="2000">
                <a:cs typeface="ＭＳ Ｐゴシック" charset="-128"/>
              </a:rPr>
            </a:br>
            <a:r>
              <a:rPr lang="en-US" sz="2000">
                <a:cs typeface="ＭＳ Ｐゴシック" charset="-128"/>
              </a:rPr>
              <a:t>but </a:t>
            </a:r>
            <a:r>
              <a:rPr lang="ja-JP" altLang="en-US" sz="2000">
                <a:cs typeface="ＭＳ Ｐゴシック" charset="-128"/>
              </a:rPr>
              <a:t>“</a:t>
            </a:r>
            <a:r>
              <a:rPr lang="en-US" altLang="ja-JP" sz="2000">
                <a:cs typeface="ＭＳ Ｐゴシック" charset="-128"/>
              </a:rPr>
              <a:t>runs alongside</a:t>
            </a:r>
            <a:r>
              <a:rPr lang="ja-JP" altLang="en-US" sz="2000">
                <a:cs typeface="ＭＳ Ｐゴシック" charset="-128"/>
              </a:rPr>
              <a:t>”</a:t>
            </a:r>
            <a:r>
              <a:rPr lang="en-US" altLang="ja-JP" sz="2000">
                <a:cs typeface="ＭＳ Ｐゴシック" charset="-128"/>
              </a:rPr>
              <a:t> and supports people as they achieve mutually </a:t>
            </a:r>
            <a:br>
              <a:rPr lang="en-US" altLang="ja-JP" sz="2000">
                <a:cs typeface="ＭＳ Ｐゴシック" charset="-128"/>
              </a:rPr>
            </a:br>
            <a:r>
              <a:rPr lang="en-US" altLang="ja-JP" sz="2000">
                <a:cs typeface="ＭＳ Ｐゴシック" charset="-128"/>
              </a:rPr>
              <a:t>agreed-upon goals.</a:t>
            </a:r>
            <a:endParaRPr lang="en-US" sz="2000">
              <a:cs typeface="ＭＳ Ｐゴシック" charset="-128"/>
            </a:endParaRPr>
          </a:p>
        </p:txBody>
      </p:sp>
      <p:sp>
        <p:nvSpPr>
          <p:cNvPr id="4717579" name="Text Box 11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4717580" name="Text Box 12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129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7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17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7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17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7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17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5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cs typeface="ＭＳ Ｐゴシック" charset="-128"/>
              </a:rPr>
              <a:t>What Do I Watch Out For?</a:t>
            </a:r>
          </a:p>
        </p:txBody>
      </p:sp>
      <p:sp>
        <p:nvSpPr>
          <p:cNvPr id="5545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371600"/>
            <a:ext cx="8534400" cy="4800600"/>
          </a:xfrm>
        </p:spPr>
        <p:txBody>
          <a:bodyPr/>
          <a:lstStyle/>
          <a:p>
            <a:pPr marL="460375" lvl="1" indent="-454025" eaLnBrk="1" hangingPunct="1">
              <a:lnSpc>
                <a:spcPct val="80000"/>
              </a:lnSpc>
            </a:pPr>
            <a:r>
              <a:rPr lang="en-US"/>
              <a:t>Don</a:t>
            </a:r>
            <a:r>
              <a:rPr lang="ja-JP" altLang="en-US"/>
              <a:t>’</a:t>
            </a:r>
            <a:r>
              <a:rPr lang="en-US" altLang="ja-JP"/>
              <a:t>t allow people to shift responsibility to you.</a:t>
            </a:r>
          </a:p>
          <a:p>
            <a:pPr marL="460375" lvl="1" indent="-454025" eaLnBrk="1" hangingPunct="1">
              <a:lnSpc>
                <a:spcPct val="80000"/>
              </a:lnSpc>
            </a:pPr>
            <a:r>
              <a:rPr lang="en-US"/>
              <a:t>If you see someone failing, resist the temptation to jump in and take over.</a:t>
            </a:r>
          </a:p>
          <a:p>
            <a:pPr marL="460375" lvl="1" indent="-454025" eaLnBrk="1" hangingPunct="1">
              <a:lnSpc>
                <a:spcPct val="80000"/>
              </a:lnSpc>
            </a:pPr>
            <a:r>
              <a:rPr lang="en-US"/>
              <a:t>If there is a failure, help the individuals involved learn from their experience.</a:t>
            </a:r>
          </a:p>
          <a:p>
            <a:pPr marL="460375" lvl="1" indent="-454025" eaLnBrk="1" hangingPunct="1">
              <a:lnSpc>
                <a:spcPct val="80000"/>
              </a:lnSpc>
            </a:pPr>
            <a:r>
              <a:rPr lang="en-US"/>
              <a:t>Don</a:t>
            </a:r>
            <a:r>
              <a:rPr lang="ja-JP" altLang="en-US"/>
              <a:t>’</a:t>
            </a:r>
            <a:r>
              <a:rPr lang="en-US" altLang="ja-JP"/>
              <a:t>t be afraid to let people stretch.</a:t>
            </a:r>
          </a:p>
          <a:p>
            <a:pPr marL="460375" lvl="1" indent="-454025" eaLnBrk="1" hangingPunct="1">
              <a:buFont typeface="Wingdings" charset="2"/>
              <a:buNone/>
            </a:pPr>
            <a:endParaRPr lang="en-US"/>
          </a:p>
          <a:p>
            <a:pPr marL="460375" lvl="1" indent="-454025" eaLnBrk="1" hangingPunct="1">
              <a:buFont typeface="Wingdings" charset="2"/>
              <a:buNone/>
            </a:pPr>
            <a:endParaRPr lang="en-US" sz="2400"/>
          </a:p>
        </p:txBody>
      </p:sp>
      <p:sp>
        <p:nvSpPr>
          <p:cNvPr id="5545990" name="Text Box 6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5545991" name="Text Box 7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130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15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ja-JP" altLang="en-US">
                <a:cs typeface="ＭＳ Ｐゴシック" charset="-128"/>
              </a:rPr>
              <a:t>“</a:t>
            </a:r>
            <a:r>
              <a:rPr lang="en-US" altLang="ja-JP">
                <a:cs typeface="ＭＳ Ｐゴシック" charset="-128"/>
              </a:rPr>
              <a:t>Clear the Path</a:t>
            </a:r>
            <a:r>
              <a:rPr lang="ja-JP" altLang="en-US">
                <a:cs typeface="ＭＳ Ｐゴシック" charset="-128"/>
              </a:rPr>
              <a:t>”</a:t>
            </a:r>
            <a:r>
              <a:rPr lang="en-US" altLang="ja-JP">
                <a:cs typeface="ＭＳ Ｐゴシック" charset="-128"/>
              </a:rPr>
              <a:t> Conversation Planner</a:t>
            </a:r>
            <a:endParaRPr lang="en-US">
              <a:cs typeface="ＭＳ Ｐゴシック" charset="-128"/>
            </a:endParaRPr>
          </a:p>
        </p:txBody>
      </p:sp>
      <p:sp>
        <p:nvSpPr>
          <p:cNvPr id="480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4763" eaLnBrk="1" hangingPunct="1"/>
            <a:endParaRPr lang="en-US">
              <a:cs typeface="ＭＳ Ｐゴシック" charset="-128"/>
            </a:endParaRPr>
          </a:p>
          <a:p>
            <a:pPr marL="0" indent="4763" eaLnBrk="1" hangingPunct="1"/>
            <a:endParaRPr lang="en-US">
              <a:cs typeface="ＭＳ Ｐゴシック" charset="-128"/>
            </a:endParaRPr>
          </a:p>
        </p:txBody>
      </p:sp>
      <p:pic>
        <p:nvPicPr>
          <p:cNvPr id="509955" name="Picture 4" descr="ClearThePathCh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38413" y="976313"/>
            <a:ext cx="404971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01543" name="Text Box 7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4801544" name="Text Box 8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131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9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ja-JP" altLang="en-US">
                <a:cs typeface="ＭＳ Ｐゴシック" charset="-128"/>
              </a:rPr>
              <a:t>“</a:t>
            </a:r>
            <a:r>
              <a:rPr lang="en-US" altLang="ja-JP">
                <a:cs typeface="ＭＳ Ｐゴシック" charset="-128"/>
              </a:rPr>
              <a:t>Clear the Path</a:t>
            </a:r>
            <a:r>
              <a:rPr lang="ja-JP" altLang="en-US">
                <a:cs typeface="ＭＳ Ｐゴシック" charset="-128"/>
              </a:rPr>
              <a:t>”</a:t>
            </a:r>
            <a:r>
              <a:rPr lang="en-US" altLang="ja-JP">
                <a:cs typeface="ＭＳ Ｐゴシック" charset="-128"/>
              </a:rPr>
              <a:t> Conversation Planner</a:t>
            </a:r>
            <a:endParaRPr lang="en-US">
              <a:cs typeface="ＭＳ Ｐゴシック" charset="-128"/>
            </a:endParaRPr>
          </a:p>
        </p:txBody>
      </p:sp>
      <p:sp>
        <p:nvSpPr>
          <p:cNvPr id="538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4763" eaLnBrk="1" hangingPunct="1"/>
            <a:endParaRPr lang="en-US">
              <a:cs typeface="ＭＳ Ｐゴシック" charset="-128"/>
            </a:endParaRPr>
          </a:p>
          <a:p>
            <a:pPr marL="0" indent="4763" eaLnBrk="1" hangingPunct="1"/>
            <a:endParaRPr lang="en-US">
              <a:cs typeface="ＭＳ Ｐゴシック" charset="-128"/>
            </a:endParaRPr>
          </a:p>
        </p:txBody>
      </p:sp>
      <p:pic>
        <p:nvPicPr>
          <p:cNvPr id="512003" name="Picture 6" descr="ConPlannerBac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38413" y="962025"/>
            <a:ext cx="4046537" cy="524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89319" name="Picture 7" descr="ConPlannerBack"/>
          <p:cNvPicPr>
            <a:picLocks noChangeAspect="1" noChangeArrowheads="1"/>
          </p:cNvPicPr>
          <p:nvPr/>
        </p:nvPicPr>
        <p:blipFill>
          <a:blip r:embed="rId3"/>
          <a:srcRect l="726" t="1543" r="1453" b="64516"/>
          <a:stretch>
            <a:fillRect/>
          </a:stretch>
        </p:blipFill>
        <p:spPr bwMode="auto">
          <a:xfrm>
            <a:off x="1146175" y="966788"/>
            <a:ext cx="6783388" cy="3048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389320" name="Picture 8" descr="ConPlannerBack"/>
          <p:cNvPicPr>
            <a:picLocks noChangeAspect="1" noChangeArrowheads="1"/>
          </p:cNvPicPr>
          <p:nvPr/>
        </p:nvPicPr>
        <p:blipFill>
          <a:blip r:embed="rId3"/>
          <a:srcRect l="908" t="35484" r="1453" b="39832"/>
          <a:stretch>
            <a:fillRect/>
          </a:stretch>
        </p:blipFill>
        <p:spPr bwMode="auto">
          <a:xfrm>
            <a:off x="1139825" y="2198688"/>
            <a:ext cx="6784975" cy="222091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389321" name="Picture 9" descr="ConPlannerBack"/>
          <p:cNvPicPr>
            <a:picLocks noChangeAspect="1" noChangeArrowheads="1"/>
          </p:cNvPicPr>
          <p:nvPr/>
        </p:nvPicPr>
        <p:blipFill>
          <a:blip r:embed="rId3"/>
          <a:srcRect l="908" t="60168" r="1453" b="3506"/>
          <a:stretch>
            <a:fillRect/>
          </a:stretch>
        </p:blipFill>
        <p:spPr bwMode="auto">
          <a:xfrm>
            <a:off x="1149350" y="2927350"/>
            <a:ext cx="6775450" cy="3263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389324" name="Text Box 12"/>
          <p:cNvSpPr txBox="1">
            <a:spLocks noChangeArrowheads="1"/>
          </p:cNvSpPr>
          <p:nvPr/>
        </p:nvSpPr>
        <p:spPr bwMode="auto">
          <a:xfrm>
            <a:off x="152400" y="6451600"/>
            <a:ext cx="2362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 algn="l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Unleash Talent</a:t>
            </a:r>
            <a:endParaRPr lang="en-US"/>
          </a:p>
        </p:txBody>
      </p:sp>
      <p:sp>
        <p:nvSpPr>
          <p:cNvPr id="5389325" name="Text Box 13"/>
          <p:cNvSpPr txBox="1">
            <a:spLocks noChangeArrowheads="1"/>
          </p:cNvSpPr>
          <p:nvPr/>
        </p:nvSpPr>
        <p:spPr bwMode="auto">
          <a:xfrm>
            <a:off x="8305800" y="6450013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pPr marL="614363" indent="-609600">
              <a:buFontTx/>
              <a:buNone/>
            </a:pPr>
            <a:r>
              <a:rPr lang="en-US" sz="1600">
                <a:solidFill>
                  <a:srgbClr val="B04700"/>
                </a:solidFill>
              </a:rPr>
              <a:t>132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9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89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9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89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9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9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389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9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1261</Words>
  <Application>Microsoft Macintosh PowerPoint</Application>
  <PresentationFormat>On-screen Show (4:3)</PresentationFormat>
  <Paragraphs>237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PowerPoint Presentation</vt:lpstr>
      <vt:lpstr>Imperative 4: Unleash Talent</vt:lpstr>
      <vt:lpstr>Unleash Talent: Mind-Set</vt:lpstr>
      <vt:lpstr>Unleash Talent: Skill-Set, Tool-Set, and Deliverables</vt:lpstr>
      <vt:lpstr>The Power of Conversation</vt:lpstr>
      <vt:lpstr>Three Leadership Conversations</vt:lpstr>
      <vt:lpstr>Leadership Conversation Reminders</vt:lpstr>
      <vt:lpstr>Conversation 1: Voice </vt:lpstr>
      <vt:lpstr>Light the Fire</vt:lpstr>
      <vt:lpstr>Finding Your Voice</vt:lpstr>
      <vt:lpstr>The Tangible Output:  A Contribution Statement </vt:lpstr>
      <vt:lpstr>Contribution Statement</vt:lpstr>
      <vt:lpstr>Contribution Statement Example</vt:lpstr>
      <vt:lpstr>Contribution Statement Example</vt:lpstr>
      <vt:lpstr>Contribution Statement Example</vt:lpstr>
      <vt:lpstr>Your Contribution Statement</vt:lpstr>
      <vt:lpstr>The Value of a Contribution  Statement</vt:lpstr>
      <vt:lpstr>Communicate Your Contribution</vt:lpstr>
      <vt:lpstr>Voice Finder Questions</vt:lpstr>
      <vt:lpstr>Voice Finder E-Mail</vt:lpstr>
      <vt:lpstr>“Voice” Conversation Planner</vt:lpstr>
      <vt:lpstr>“Voice” Conversation Planner</vt:lpstr>
      <vt:lpstr>Conversation 2: Performance</vt:lpstr>
      <vt:lpstr>A New Paradigm for  Performance Management</vt:lpstr>
      <vt:lpstr>Levels of Initiative</vt:lpstr>
      <vt:lpstr>Levels of Initiative</vt:lpstr>
      <vt:lpstr>Win-Win Performance  Agreement</vt:lpstr>
      <vt:lpstr>Win-Win Performance  Agreement Example</vt:lpstr>
      <vt:lpstr>Win-Win Performance  Agreement Example</vt:lpstr>
      <vt:lpstr>Win-Win Performance  Agreement</vt:lpstr>
      <vt:lpstr>Win-Win Performance  Agreement Process</vt:lpstr>
      <vt:lpstr>What Do I Watch Out For?</vt:lpstr>
      <vt:lpstr>What Do I Watch Out For?</vt:lpstr>
      <vt:lpstr>“Performance” Conversation Planner</vt:lpstr>
      <vt:lpstr>“Performance” Conversation Planner</vt:lpstr>
      <vt:lpstr>Conversation 3: Clear the Path</vt:lpstr>
      <vt:lpstr>“Clear the Path”—A Third Alternative</vt:lpstr>
      <vt:lpstr>What Do I Watch Out For?</vt:lpstr>
      <vt:lpstr>“Clear the Path” Conversation Planner</vt:lpstr>
      <vt:lpstr>“Clear the Path” Conversation Planner</vt:lpstr>
    </vt:vector>
  </TitlesOfParts>
  <Company>Lamar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Brad Mayer</dc:creator>
  <cp:lastModifiedBy>Brad Mayer</cp:lastModifiedBy>
  <cp:revision>2</cp:revision>
  <dcterms:created xsi:type="dcterms:W3CDTF">2015-01-30T21:53:55Z</dcterms:created>
  <dcterms:modified xsi:type="dcterms:W3CDTF">2015-04-16T21:56:18Z</dcterms:modified>
</cp:coreProperties>
</file>